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6" r:id="rId4"/>
    <p:sldId id="277" r:id="rId5"/>
    <p:sldId id="274" r:id="rId6"/>
    <p:sldId id="262" r:id="rId7"/>
    <p:sldId id="263" r:id="rId8"/>
    <p:sldId id="266" r:id="rId9"/>
    <p:sldId id="264" r:id="rId10"/>
    <p:sldId id="261" r:id="rId11"/>
    <p:sldId id="269" r:id="rId12"/>
    <p:sldId id="275" r:id="rId13"/>
    <p:sldId id="268" r:id="rId14"/>
    <p:sldId id="259" r:id="rId15"/>
    <p:sldId id="271" r:id="rId16"/>
    <p:sldId id="265"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7C748D-6EB1-4724-9198-662ADCFAB146}" type="doc">
      <dgm:prSet loTypeId="urn:microsoft.com/office/officeart/2005/8/layout/pyramid2" loCatId="pyramid" qsTypeId="urn:microsoft.com/office/officeart/2005/8/quickstyle/simple1" qsCatId="simple" csTypeId="urn:microsoft.com/office/officeart/2005/8/colors/accent1_2" csCatId="accent1" phldr="1"/>
      <dgm:spPr/>
    </dgm:pt>
    <dgm:pt modelId="{A2F396C4-FBA5-4600-A3A5-61CD0278A4E3}">
      <dgm:prSet phldrT="[Text]"/>
      <dgm:spPr/>
      <dgm:t>
        <a:bodyPr/>
        <a:lstStyle/>
        <a:p>
          <a:r>
            <a:rPr lang="en-US" dirty="0" smtClean="0"/>
            <a:t>Minimum wage</a:t>
          </a:r>
        </a:p>
        <a:p>
          <a:r>
            <a:rPr lang="en-US" dirty="0" smtClean="0"/>
            <a:t>293 Euro/month</a:t>
          </a:r>
          <a:endParaRPr lang="en-US" dirty="0"/>
        </a:p>
      </dgm:t>
    </dgm:pt>
    <dgm:pt modelId="{E6F7A106-4AD9-4D94-80D9-4B779608471B}" type="parTrans" cxnId="{A33EA0AE-6508-4834-B419-47A37612BD95}">
      <dgm:prSet/>
      <dgm:spPr/>
      <dgm:t>
        <a:bodyPr/>
        <a:lstStyle/>
        <a:p>
          <a:endParaRPr lang="en-US"/>
        </a:p>
      </dgm:t>
    </dgm:pt>
    <dgm:pt modelId="{389C72BE-B210-4645-AE89-45429157B958}" type="sibTrans" cxnId="{A33EA0AE-6508-4834-B419-47A37612BD95}">
      <dgm:prSet/>
      <dgm:spPr/>
      <dgm:t>
        <a:bodyPr/>
        <a:lstStyle/>
        <a:p>
          <a:endParaRPr lang="en-US"/>
        </a:p>
      </dgm:t>
    </dgm:pt>
    <dgm:pt modelId="{8F593444-5F65-45E3-9FD0-649F39BBF37C}">
      <dgm:prSet phldrT="[Text]"/>
      <dgm:spPr/>
      <dgm:t>
        <a:bodyPr/>
        <a:lstStyle/>
        <a:p>
          <a:r>
            <a:rPr lang="en-US" dirty="0" smtClean="0"/>
            <a:t>Average wage</a:t>
          </a:r>
        </a:p>
        <a:p>
          <a:r>
            <a:rPr lang="en-US" dirty="0" smtClean="0"/>
            <a:t>599 Euro/month</a:t>
          </a:r>
          <a:endParaRPr lang="en-US" dirty="0"/>
        </a:p>
      </dgm:t>
    </dgm:pt>
    <dgm:pt modelId="{C8FC524C-A549-4F80-BB03-127F7233EAE6}" type="parTrans" cxnId="{DC0C0A40-B61F-41CF-B844-DCD76F33D7D5}">
      <dgm:prSet/>
      <dgm:spPr/>
      <dgm:t>
        <a:bodyPr/>
        <a:lstStyle/>
        <a:p>
          <a:endParaRPr lang="en-US"/>
        </a:p>
      </dgm:t>
    </dgm:pt>
    <dgm:pt modelId="{61569357-B573-4CF8-B963-FC30ECB1BBBD}" type="sibTrans" cxnId="{DC0C0A40-B61F-41CF-B844-DCD76F33D7D5}">
      <dgm:prSet/>
      <dgm:spPr/>
      <dgm:t>
        <a:bodyPr/>
        <a:lstStyle/>
        <a:p>
          <a:endParaRPr lang="en-US"/>
        </a:p>
      </dgm:t>
    </dgm:pt>
    <dgm:pt modelId="{D9F324EB-FDCB-4E80-B140-1C8249C8BB86}">
      <dgm:prSet phldrT="[Text]"/>
      <dgm:spPr/>
      <dgm:t>
        <a:bodyPr/>
        <a:lstStyle/>
        <a:p>
          <a:r>
            <a:rPr lang="en-US" dirty="0" smtClean="0"/>
            <a:t>Location based gig-work</a:t>
          </a:r>
        </a:p>
        <a:p>
          <a:r>
            <a:rPr lang="en-US" dirty="0" smtClean="0"/>
            <a:t>450 Euro – 1000 Euro/month</a:t>
          </a:r>
          <a:endParaRPr lang="en-US" dirty="0"/>
        </a:p>
      </dgm:t>
    </dgm:pt>
    <dgm:pt modelId="{9FBAEE60-0206-47E3-8D13-3EEBBD1FEA11}" type="parTrans" cxnId="{0897B5EB-D778-4CEC-87D8-65BBE2D1DAA4}">
      <dgm:prSet/>
      <dgm:spPr/>
      <dgm:t>
        <a:bodyPr/>
        <a:lstStyle/>
        <a:p>
          <a:endParaRPr lang="en-US"/>
        </a:p>
      </dgm:t>
    </dgm:pt>
    <dgm:pt modelId="{E7A17D94-4B43-452A-B821-6D674B20DE23}" type="sibTrans" cxnId="{0897B5EB-D778-4CEC-87D8-65BBE2D1DAA4}">
      <dgm:prSet/>
      <dgm:spPr/>
      <dgm:t>
        <a:bodyPr/>
        <a:lstStyle/>
        <a:p>
          <a:endParaRPr lang="en-US"/>
        </a:p>
      </dgm:t>
    </dgm:pt>
    <dgm:pt modelId="{230E0736-E3CC-47E2-9FBA-6EFEB64D2EF2}">
      <dgm:prSet/>
      <dgm:spPr/>
      <dgm:t>
        <a:bodyPr/>
        <a:lstStyle/>
        <a:p>
          <a:r>
            <a:rPr lang="en-US" dirty="0" smtClean="0"/>
            <a:t>Web based gig-work</a:t>
          </a:r>
        </a:p>
        <a:p>
          <a:r>
            <a:rPr lang="en-US" dirty="0" smtClean="0"/>
            <a:t>36646$ /year – 51600$/year</a:t>
          </a:r>
          <a:endParaRPr lang="en-US" dirty="0"/>
        </a:p>
      </dgm:t>
    </dgm:pt>
    <dgm:pt modelId="{1D1F4B21-733E-46E1-9D70-37828452FC16}" type="parTrans" cxnId="{4AB84DD7-D46D-45EC-9D27-894396FB264D}">
      <dgm:prSet/>
      <dgm:spPr/>
    </dgm:pt>
    <dgm:pt modelId="{5A7AD6B7-2A71-442C-91F9-850814EEE1F3}" type="sibTrans" cxnId="{4AB84DD7-D46D-45EC-9D27-894396FB264D}">
      <dgm:prSet/>
      <dgm:spPr/>
    </dgm:pt>
    <dgm:pt modelId="{4741C3DD-556D-43C0-A75F-A6974B13E037}" type="pres">
      <dgm:prSet presAssocID="{497C748D-6EB1-4724-9198-662ADCFAB146}" presName="compositeShape" presStyleCnt="0">
        <dgm:presLayoutVars>
          <dgm:dir/>
          <dgm:resizeHandles/>
        </dgm:presLayoutVars>
      </dgm:prSet>
      <dgm:spPr/>
    </dgm:pt>
    <dgm:pt modelId="{3A981BEA-93AF-4758-BC99-71A14269489E}" type="pres">
      <dgm:prSet presAssocID="{497C748D-6EB1-4724-9198-662ADCFAB146}" presName="pyramid" presStyleLbl="node1" presStyleIdx="0" presStyleCnt="1"/>
      <dgm:spPr/>
    </dgm:pt>
    <dgm:pt modelId="{7063BFAC-AFE6-48B8-B148-F56811504032}" type="pres">
      <dgm:prSet presAssocID="{497C748D-6EB1-4724-9198-662ADCFAB146}" presName="theList" presStyleCnt="0"/>
      <dgm:spPr/>
    </dgm:pt>
    <dgm:pt modelId="{CBACABE2-9B33-43B3-85AF-69EA10EE166D}" type="pres">
      <dgm:prSet presAssocID="{A2F396C4-FBA5-4600-A3A5-61CD0278A4E3}" presName="aNode" presStyleLbl="fgAcc1" presStyleIdx="0" presStyleCnt="4">
        <dgm:presLayoutVars>
          <dgm:bulletEnabled val="1"/>
        </dgm:presLayoutVars>
      </dgm:prSet>
      <dgm:spPr/>
      <dgm:t>
        <a:bodyPr/>
        <a:lstStyle/>
        <a:p>
          <a:endParaRPr lang="en-US"/>
        </a:p>
      </dgm:t>
    </dgm:pt>
    <dgm:pt modelId="{F76A4531-CB0E-4042-9B5B-0DB49598BB97}" type="pres">
      <dgm:prSet presAssocID="{A2F396C4-FBA5-4600-A3A5-61CD0278A4E3}" presName="aSpace" presStyleCnt="0"/>
      <dgm:spPr/>
    </dgm:pt>
    <dgm:pt modelId="{0E920016-8F29-46BD-B4B4-54063F6F874F}" type="pres">
      <dgm:prSet presAssocID="{8F593444-5F65-45E3-9FD0-649F39BBF37C}" presName="aNode" presStyleLbl="fgAcc1" presStyleIdx="1" presStyleCnt="4">
        <dgm:presLayoutVars>
          <dgm:bulletEnabled val="1"/>
        </dgm:presLayoutVars>
      </dgm:prSet>
      <dgm:spPr/>
      <dgm:t>
        <a:bodyPr/>
        <a:lstStyle/>
        <a:p>
          <a:endParaRPr lang="en-US"/>
        </a:p>
      </dgm:t>
    </dgm:pt>
    <dgm:pt modelId="{6DBC6032-B17B-4CB8-AB7A-517CC3DA2015}" type="pres">
      <dgm:prSet presAssocID="{8F593444-5F65-45E3-9FD0-649F39BBF37C}" presName="aSpace" presStyleCnt="0"/>
      <dgm:spPr/>
    </dgm:pt>
    <dgm:pt modelId="{67765F4C-D1A2-4FB5-91BF-8A16BE598E82}" type="pres">
      <dgm:prSet presAssocID="{D9F324EB-FDCB-4E80-B140-1C8249C8BB86}" presName="aNode" presStyleLbl="fgAcc1" presStyleIdx="2" presStyleCnt="4">
        <dgm:presLayoutVars>
          <dgm:bulletEnabled val="1"/>
        </dgm:presLayoutVars>
      </dgm:prSet>
      <dgm:spPr/>
      <dgm:t>
        <a:bodyPr/>
        <a:lstStyle/>
        <a:p>
          <a:endParaRPr lang="en-US"/>
        </a:p>
      </dgm:t>
    </dgm:pt>
    <dgm:pt modelId="{206C01B3-BFF0-4E76-8462-F5B8DF070552}" type="pres">
      <dgm:prSet presAssocID="{D9F324EB-FDCB-4E80-B140-1C8249C8BB86}" presName="aSpace" presStyleCnt="0"/>
      <dgm:spPr/>
    </dgm:pt>
    <dgm:pt modelId="{E6CE3F74-D8B7-4824-BDE9-1D5CE913660B}" type="pres">
      <dgm:prSet presAssocID="{230E0736-E3CC-47E2-9FBA-6EFEB64D2EF2}" presName="aNode" presStyleLbl="fgAcc1" presStyleIdx="3" presStyleCnt="4">
        <dgm:presLayoutVars>
          <dgm:bulletEnabled val="1"/>
        </dgm:presLayoutVars>
      </dgm:prSet>
      <dgm:spPr/>
      <dgm:t>
        <a:bodyPr/>
        <a:lstStyle/>
        <a:p>
          <a:endParaRPr lang="en-US"/>
        </a:p>
      </dgm:t>
    </dgm:pt>
    <dgm:pt modelId="{5D71231E-549A-42FC-9711-52735BA030AC}" type="pres">
      <dgm:prSet presAssocID="{230E0736-E3CC-47E2-9FBA-6EFEB64D2EF2}" presName="aSpace" presStyleCnt="0"/>
      <dgm:spPr/>
    </dgm:pt>
  </dgm:ptLst>
  <dgm:cxnLst>
    <dgm:cxn modelId="{A33EA0AE-6508-4834-B419-47A37612BD95}" srcId="{497C748D-6EB1-4724-9198-662ADCFAB146}" destId="{A2F396C4-FBA5-4600-A3A5-61CD0278A4E3}" srcOrd="0" destOrd="0" parTransId="{E6F7A106-4AD9-4D94-80D9-4B779608471B}" sibTransId="{389C72BE-B210-4645-AE89-45429157B958}"/>
    <dgm:cxn modelId="{4F888D1C-EAEE-4761-9889-73C55CC97E92}" type="presOf" srcId="{A2F396C4-FBA5-4600-A3A5-61CD0278A4E3}" destId="{CBACABE2-9B33-43B3-85AF-69EA10EE166D}" srcOrd="0" destOrd="0" presId="urn:microsoft.com/office/officeart/2005/8/layout/pyramid2"/>
    <dgm:cxn modelId="{DC0C0A40-B61F-41CF-B844-DCD76F33D7D5}" srcId="{497C748D-6EB1-4724-9198-662ADCFAB146}" destId="{8F593444-5F65-45E3-9FD0-649F39BBF37C}" srcOrd="1" destOrd="0" parTransId="{C8FC524C-A549-4F80-BB03-127F7233EAE6}" sibTransId="{61569357-B573-4CF8-B963-FC30ECB1BBBD}"/>
    <dgm:cxn modelId="{7EA0C37C-22F0-4B92-99A1-68FD16C638C2}" type="presOf" srcId="{497C748D-6EB1-4724-9198-662ADCFAB146}" destId="{4741C3DD-556D-43C0-A75F-A6974B13E037}" srcOrd="0" destOrd="0" presId="urn:microsoft.com/office/officeart/2005/8/layout/pyramid2"/>
    <dgm:cxn modelId="{E1C2E143-4208-46DE-BB7E-56B957A3BD62}" type="presOf" srcId="{8F593444-5F65-45E3-9FD0-649F39BBF37C}" destId="{0E920016-8F29-46BD-B4B4-54063F6F874F}" srcOrd="0" destOrd="0" presId="urn:microsoft.com/office/officeart/2005/8/layout/pyramid2"/>
    <dgm:cxn modelId="{0897B5EB-D778-4CEC-87D8-65BBE2D1DAA4}" srcId="{497C748D-6EB1-4724-9198-662ADCFAB146}" destId="{D9F324EB-FDCB-4E80-B140-1C8249C8BB86}" srcOrd="2" destOrd="0" parTransId="{9FBAEE60-0206-47E3-8D13-3EEBBD1FEA11}" sibTransId="{E7A17D94-4B43-452A-B821-6D674B20DE23}"/>
    <dgm:cxn modelId="{4AB84DD7-D46D-45EC-9D27-894396FB264D}" srcId="{497C748D-6EB1-4724-9198-662ADCFAB146}" destId="{230E0736-E3CC-47E2-9FBA-6EFEB64D2EF2}" srcOrd="3" destOrd="0" parTransId="{1D1F4B21-733E-46E1-9D70-37828452FC16}" sibTransId="{5A7AD6B7-2A71-442C-91F9-850814EEE1F3}"/>
    <dgm:cxn modelId="{9B12287A-8EC4-4CDC-ACC5-6EDB396B2A34}" type="presOf" srcId="{230E0736-E3CC-47E2-9FBA-6EFEB64D2EF2}" destId="{E6CE3F74-D8B7-4824-BDE9-1D5CE913660B}" srcOrd="0" destOrd="0" presId="urn:microsoft.com/office/officeart/2005/8/layout/pyramid2"/>
    <dgm:cxn modelId="{DE775FED-7338-474C-B09D-66F7D7F08256}" type="presOf" srcId="{D9F324EB-FDCB-4E80-B140-1C8249C8BB86}" destId="{67765F4C-D1A2-4FB5-91BF-8A16BE598E82}" srcOrd="0" destOrd="0" presId="urn:microsoft.com/office/officeart/2005/8/layout/pyramid2"/>
    <dgm:cxn modelId="{8C645808-7254-4C61-9864-BFB9E30F9F05}" type="presParOf" srcId="{4741C3DD-556D-43C0-A75F-A6974B13E037}" destId="{3A981BEA-93AF-4758-BC99-71A14269489E}" srcOrd="0" destOrd="0" presId="urn:microsoft.com/office/officeart/2005/8/layout/pyramid2"/>
    <dgm:cxn modelId="{0AADA5AB-9C4A-483C-B528-F1209F20FDFF}" type="presParOf" srcId="{4741C3DD-556D-43C0-A75F-A6974B13E037}" destId="{7063BFAC-AFE6-48B8-B148-F56811504032}" srcOrd="1" destOrd="0" presId="urn:microsoft.com/office/officeart/2005/8/layout/pyramid2"/>
    <dgm:cxn modelId="{ED438851-C94B-4D29-959D-4C2B66D9EA1D}" type="presParOf" srcId="{7063BFAC-AFE6-48B8-B148-F56811504032}" destId="{CBACABE2-9B33-43B3-85AF-69EA10EE166D}" srcOrd="0" destOrd="0" presId="urn:microsoft.com/office/officeart/2005/8/layout/pyramid2"/>
    <dgm:cxn modelId="{CC2DC8E0-A486-4110-ACB2-CEC4B00CE562}" type="presParOf" srcId="{7063BFAC-AFE6-48B8-B148-F56811504032}" destId="{F76A4531-CB0E-4042-9B5B-0DB49598BB97}" srcOrd="1" destOrd="0" presId="urn:microsoft.com/office/officeart/2005/8/layout/pyramid2"/>
    <dgm:cxn modelId="{E4EE3F29-8931-46AC-A503-8FF3E7A58B09}" type="presParOf" srcId="{7063BFAC-AFE6-48B8-B148-F56811504032}" destId="{0E920016-8F29-46BD-B4B4-54063F6F874F}" srcOrd="2" destOrd="0" presId="urn:microsoft.com/office/officeart/2005/8/layout/pyramid2"/>
    <dgm:cxn modelId="{01C20BA0-779A-4291-9F16-DBAD6009B5EF}" type="presParOf" srcId="{7063BFAC-AFE6-48B8-B148-F56811504032}" destId="{6DBC6032-B17B-4CB8-AB7A-517CC3DA2015}" srcOrd="3" destOrd="0" presId="urn:microsoft.com/office/officeart/2005/8/layout/pyramid2"/>
    <dgm:cxn modelId="{2C72BB9F-73BF-4D3E-81A0-C0C121D7B76E}" type="presParOf" srcId="{7063BFAC-AFE6-48B8-B148-F56811504032}" destId="{67765F4C-D1A2-4FB5-91BF-8A16BE598E82}" srcOrd="4" destOrd="0" presId="urn:microsoft.com/office/officeart/2005/8/layout/pyramid2"/>
    <dgm:cxn modelId="{0D006C95-3086-4722-85D0-BF9AFBF458A0}" type="presParOf" srcId="{7063BFAC-AFE6-48B8-B148-F56811504032}" destId="{206C01B3-BFF0-4E76-8462-F5B8DF070552}" srcOrd="5" destOrd="0" presId="urn:microsoft.com/office/officeart/2005/8/layout/pyramid2"/>
    <dgm:cxn modelId="{B774FD3D-271A-41F6-8E8A-4477174C830C}" type="presParOf" srcId="{7063BFAC-AFE6-48B8-B148-F56811504032}" destId="{E6CE3F74-D8B7-4824-BDE9-1D5CE913660B}" srcOrd="6" destOrd="0" presId="urn:microsoft.com/office/officeart/2005/8/layout/pyramid2"/>
    <dgm:cxn modelId="{630D8B45-BC3B-472B-B455-EE604EEF3C44}" type="presParOf" srcId="{7063BFAC-AFE6-48B8-B148-F56811504032}" destId="{5D71231E-549A-42FC-9711-52735BA030AC}"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E7C054-28C8-471D-AB0E-165102F5DF9D}" type="doc">
      <dgm:prSet loTypeId="urn:microsoft.com/office/officeart/2005/8/layout/arrow4" loCatId="relationship" qsTypeId="urn:microsoft.com/office/officeart/2005/8/quickstyle/simple1" qsCatId="simple" csTypeId="urn:microsoft.com/office/officeart/2005/8/colors/accent1_2" csCatId="accent1" phldr="1"/>
      <dgm:spPr/>
      <dgm:t>
        <a:bodyPr/>
        <a:lstStyle/>
        <a:p>
          <a:endParaRPr lang="en-US"/>
        </a:p>
      </dgm:t>
    </dgm:pt>
    <dgm:pt modelId="{A01E1A36-409F-4460-AC77-FFA3ECCC2D47}">
      <dgm:prSet phldrT="[Text]"/>
      <dgm:spPr/>
      <dgm:t>
        <a:bodyPr/>
        <a:lstStyle/>
        <a:p>
          <a:r>
            <a:rPr lang="en-US" b="1" i="1" dirty="0" err="1" smtClean="0"/>
            <a:t>cloudwork</a:t>
          </a:r>
          <a:endParaRPr lang="en-US" b="1" i="1" dirty="0" smtClean="0"/>
        </a:p>
        <a:p>
          <a:r>
            <a:rPr lang="en-US" dirty="0" smtClean="0"/>
            <a:t>Being things like they are in Albania, I wouldn’t want the state to interfere with what I do… </a:t>
          </a:r>
          <a:endParaRPr lang="en-US" dirty="0"/>
        </a:p>
      </dgm:t>
    </dgm:pt>
    <dgm:pt modelId="{43A61953-13D6-4B90-A13D-6912609F8BB3}" type="parTrans" cxnId="{1FF62F44-3E0E-43E3-A0D2-1B3D11F53D8C}">
      <dgm:prSet/>
      <dgm:spPr/>
      <dgm:t>
        <a:bodyPr/>
        <a:lstStyle/>
        <a:p>
          <a:endParaRPr lang="en-US"/>
        </a:p>
      </dgm:t>
    </dgm:pt>
    <dgm:pt modelId="{80D18FAB-8A1F-43E8-8237-EC55D60E3DCC}" type="sibTrans" cxnId="{1FF62F44-3E0E-43E3-A0D2-1B3D11F53D8C}">
      <dgm:prSet/>
      <dgm:spPr/>
      <dgm:t>
        <a:bodyPr/>
        <a:lstStyle/>
        <a:p>
          <a:endParaRPr lang="en-US"/>
        </a:p>
      </dgm:t>
    </dgm:pt>
    <dgm:pt modelId="{29E50B1D-17B3-4CF3-9ED0-90D1D2D230CF}">
      <dgm:prSet phldrT="[Text]"/>
      <dgm:spPr/>
      <dgm:t>
        <a:bodyPr/>
        <a:lstStyle/>
        <a:p>
          <a:r>
            <a:rPr lang="en-US" b="1" i="1" dirty="0" smtClean="0"/>
            <a:t>Food delivery</a:t>
          </a:r>
        </a:p>
        <a:p>
          <a:r>
            <a:rPr lang="en-US" dirty="0" smtClean="0"/>
            <a:t>Yes, stress, unseen stress by the traffic, I have kidney pain. Sometimes I almost get maid, want to grab the phone and throw it on the ground, I'd rather live with a piece of bread.</a:t>
          </a:r>
          <a:endParaRPr lang="en-US" dirty="0"/>
        </a:p>
      </dgm:t>
    </dgm:pt>
    <dgm:pt modelId="{479F2C32-19A5-48D1-9444-65C03827DC5A}" type="parTrans" cxnId="{6B01A3D2-D33C-4642-974D-C52FA6D1C94F}">
      <dgm:prSet/>
      <dgm:spPr/>
      <dgm:t>
        <a:bodyPr/>
        <a:lstStyle/>
        <a:p>
          <a:endParaRPr lang="en-US"/>
        </a:p>
      </dgm:t>
    </dgm:pt>
    <dgm:pt modelId="{FF320D86-AED7-418C-92E3-FB780497D7F8}" type="sibTrans" cxnId="{6B01A3D2-D33C-4642-974D-C52FA6D1C94F}">
      <dgm:prSet/>
      <dgm:spPr/>
      <dgm:t>
        <a:bodyPr/>
        <a:lstStyle/>
        <a:p>
          <a:endParaRPr lang="en-US"/>
        </a:p>
      </dgm:t>
    </dgm:pt>
    <dgm:pt modelId="{AA33B12B-7C25-4FFD-BCCA-871634D6CD93}" type="pres">
      <dgm:prSet presAssocID="{9BE7C054-28C8-471D-AB0E-165102F5DF9D}" presName="compositeShape" presStyleCnt="0">
        <dgm:presLayoutVars>
          <dgm:chMax val="2"/>
          <dgm:dir/>
          <dgm:resizeHandles val="exact"/>
        </dgm:presLayoutVars>
      </dgm:prSet>
      <dgm:spPr/>
      <dgm:t>
        <a:bodyPr/>
        <a:lstStyle/>
        <a:p>
          <a:endParaRPr lang="en-US"/>
        </a:p>
      </dgm:t>
    </dgm:pt>
    <dgm:pt modelId="{50F49762-13B6-44C4-A939-23F8C0FEE6A3}" type="pres">
      <dgm:prSet presAssocID="{A01E1A36-409F-4460-AC77-FFA3ECCC2D47}" presName="upArrow" presStyleLbl="node1" presStyleIdx="0" presStyleCnt="2"/>
      <dgm:spPr/>
    </dgm:pt>
    <dgm:pt modelId="{AB24C447-E180-4286-8F71-A43FCFE64B01}" type="pres">
      <dgm:prSet presAssocID="{A01E1A36-409F-4460-AC77-FFA3ECCC2D47}" presName="upArrowText" presStyleLbl="revTx" presStyleIdx="0" presStyleCnt="2">
        <dgm:presLayoutVars>
          <dgm:chMax val="0"/>
          <dgm:bulletEnabled val="1"/>
        </dgm:presLayoutVars>
      </dgm:prSet>
      <dgm:spPr/>
      <dgm:t>
        <a:bodyPr/>
        <a:lstStyle/>
        <a:p>
          <a:endParaRPr lang="en-US"/>
        </a:p>
      </dgm:t>
    </dgm:pt>
    <dgm:pt modelId="{85F9C826-AA6F-4271-B601-D6CC88667872}" type="pres">
      <dgm:prSet presAssocID="{29E50B1D-17B3-4CF3-9ED0-90D1D2D230CF}" presName="downArrow" presStyleLbl="node1" presStyleIdx="1" presStyleCnt="2"/>
      <dgm:spPr/>
    </dgm:pt>
    <dgm:pt modelId="{9F09192E-0CBB-49A6-BEFE-050A722F66A0}" type="pres">
      <dgm:prSet presAssocID="{29E50B1D-17B3-4CF3-9ED0-90D1D2D230CF}" presName="downArrowText" presStyleLbl="revTx" presStyleIdx="1" presStyleCnt="2">
        <dgm:presLayoutVars>
          <dgm:chMax val="0"/>
          <dgm:bulletEnabled val="1"/>
        </dgm:presLayoutVars>
      </dgm:prSet>
      <dgm:spPr/>
      <dgm:t>
        <a:bodyPr/>
        <a:lstStyle/>
        <a:p>
          <a:endParaRPr lang="en-US"/>
        </a:p>
      </dgm:t>
    </dgm:pt>
  </dgm:ptLst>
  <dgm:cxnLst>
    <dgm:cxn modelId="{1FF62F44-3E0E-43E3-A0D2-1B3D11F53D8C}" srcId="{9BE7C054-28C8-471D-AB0E-165102F5DF9D}" destId="{A01E1A36-409F-4460-AC77-FFA3ECCC2D47}" srcOrd="0" destOrd="0" parTransId="{43A61953-13D6-4B90-A13D-6912609F8BB3}" sibTransId="{80D18FAB-8A1F-43E8-8237-EC55D60E3DCC}"/>
    <dgm:cxn modelId="{6B01A3D2-D33C-4642-974D-C52FA6D1C94F}" srcId="{9BE7C054-28C8-471D-AB0E-165102F5DF9D}" destId="{29E50B1D-17B3-4CF3-9ED0-90D1D2D230CF}" srcOrd="1" destOrd="0" parTransId="{479F2C32-19A5-48D1-9444-65C03827DC5A}" sibTransId="{FF320D86-AED7-418C-92E3-FB780497D7F8}"/>
    <dgm:cxn modelId="{FC290E07-E71B-40E6-ACEB-8687E440A2E3}" type="presOf" srcId="{A01E1A36-409F-4460-AC77-FFA3ECCC2D47}" destId="{AB24C447-E180-4286-8F71-A43FCFE64B01}" srcOrd="0" destOrd="0" presId="urn:microsoft.com/office/officeart/2005/8/layout/arrow4"/>
    <dgm:cxn modelId="{C3D0AC1D-AB45-411C-B271-DE748243964B}" type="presOf" srcId="{9BE7C054-28C8-471D-AB0E-165102F5DF9D}" destId="{AA33B12B-7C25-4FFD-BCCA-871634D6CD93}" srcOrd="0" destOrd="0" presId="urn:microsoft.com/office/officeart/2005/8/layout/arrow4"/>
    <dgm:cxn modelId="{DC684794-A004-46B7-BB29-DE0757511E20}" type="presOf" srcId="{29E50B1D-17B3-4CF3-9ED0-90D1D2D230CF}" destId="{9F09192E-0CBB-49A6-BEFE-050A722F66A0}" srcOrd="0" destOrd="0" presId="urn:microsoft.com/office/officeart/2005/8/layout/arrow4"/>
    <dgm:cxn modelId="{C0724947-DFC1-4069-940A-95B902A4D413}" type="presParOf" srcId="{AA33B12B-7C25-4FFD-BCCA-871634D6CD93}" destId="{50F49762-13B6-44C4-A939-23F8C0FEE6A3}" srcOrd="0" destOrd="0" presId="urn:microsoft.com/office/officeart/2005/8/layout/arrow4"/>
    <dgm:cxn modelId="{C3B0031C-2E16-4026-A85A-ECC97A6211F8}" type="presParOf" srcId="{AA33B12B-7C25-4FFD-BCCA-871634D6CD93}" destId="{AB24C447-E180-4286-8F71-A43FCFE64B01}" srcOrd="1" destOrd="0" presId="urn:microsoft.com/office/officeart/2005/8/layout/arrow4"/>
    <dgm:cxn modelId="{FAD744D0-6652-4B0C-80D7-0D73BF050EF7}" type="presParOf" srcId="{AA33B12B-7C25-4FFD-BCCA-871634D6CD93}" destId="{85F9C826-AA6F-4271-B601-D6CC88667872}" srcOrd="2" destOrd="0" presId="urn:microsoft.com/office/officeart/2005/8/layout/arrow4"/>
    <dgm:cxn modelId="{D8821CF9-3C57-47FA-8E62-068BAE67B9EB}" type="presParOf" srcId="{AA33B12B-7C25-4FFD-BCCA-871634D6CD93}" destId="{9F09192E-0CBB-49A6-BEFE-050A722F66A0}" srcOrd="3" destOrd="0" presId="urn:microsoft.com/office/officeart/2005/8/layout/arrow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981BEA-93AF-4758-BC99-71A14269489E}">
      <dsp:nvSpPr>
        <dsp:cNvPr id="0" name=""/>
        <dsp:cNvSpPr/>
      </dsp:nvSpPr>
      <dsp:spPr>
        <a:xfrm>
          <a:off x="948266" y="0"/>
          <a:ext cx="5418667" cy="5418667"/>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ACABE2-9B33-43B3-85AF-69EA10EE166D}">
      <dsp:nvSpPr>
        <dsp:cNvPr id="0" name=""/>
        <dsp:cNvSpPr/>
      </dsp:nvSpPr>
      <dsp:spPr>
        <a:xfrm>
          <a:off x="3657599" y="542395"/>
          <a:ext cx="3522133" cy="96308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Minimum wage</a:t>
          </a:r>
        </a:p>
        <a:p>
          <a:pPr lvl="0" algn="ctr" defTabSz="933450">
            <a:lnSpc>
              <a:spcPct val="90000"/>
            </a:lnSpc>
            <a:spcBef>
              <a:spcPct val="0"/>
            </a:spcBef>
            <a:spcAft>
              <a:spcPct val="35000"/>
            </a:spcAft>
          </a:pPr>
          <a:r>
            <a:rPr lang="en-US" sz="2100" kern="1200" dirty="0" smtClean="0"/>
            <a:t>293 Euro/month</a:t>
          </a:r>
          <a:endParaRPr lang="en-US" sz="2100" kern="1200" dirty="0"/>
        </a:p>
      </dsp:txBody>
      <dsp:txXfrm>
        <a:off x="3704613" y="589409"/>
        <a:ext cx="3428105" cy="869055"/>
      </dsp:txXfrm>
    </dsp:sp>
    <dsp:sp modelId="{0E920016-8F29-46BD-B4B4-54063F6F874F}">
      <dsp:nvSpPr>
        <dsp:cNvPr id="0" name=""/>
        <dsp:cNvSpPr/>
      </dsp:nvSpPr>
      <dsp:spPr>
        <a:xfrm>
          <a:off x="3657599" y="1625864"/>
          <a:ext cx="3522133" cy="96308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Average wage</a:t>
          </a:r>
        </a:p>
        <a:p>
          <a:pPr lvl="0" algn="ctr" defTabSz="933450">
            <a:lnSpc>
              <a:spcPct val="90000"/>
            </a:lnSpc>
            <a:spcBef>
              <a:spcPct val="0"/>
            </a:spcBef>
            <a:spcAft>
              <a:spcPct val="35000"/>
            </a:spcAft>
          </a:pPr>
          <a:r>
            <a:rPr lang="en-US" sz="2100" kern="1200" dirty="0" smtClean="0"/>
            <a:t>599 Euro/month</a:t>
          </a:r>
          <a:endParaRPr lang="en-US" sz="2100" kern="1200" dirty="0"/>
        </a:p>
      </dsp:txBody>
      <dsp:txXfrm>
        <a:off x="3704613" y="1672878"/>
        <a:ext cx="3428105" cy="869055"/>
      </dsp:txXfrm>
    </dsp:sp>
    <dsp:sp modelId="{67765F4C-D1A2-4FB5-91BF-8A16BE598E82}">
      <dsp:nvSpPr>
        <dsp:cNvPr id="0" name=""/>
        <dsp:cNvSpPr/>
      </dsp:nvSpPr>
      <dsp:spPr>
        <a:xfrm>
          <a:off x="3657599" y="2709333"/>
          <a:ext cx="3522133" cy="96308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Location based gig-work</a:t>
          </a:r>
        </a:p>
        <a:p>
          <a:pPr lvl="0" algn="ctr" defTabSz="933450">
            <a:lnSpc>
              <a:spcPct val="90000"/>
            </a:lnSpc>
            <a:spcBef>
              <a:spcPct val="0"/>
            </a:spcBef>
            <a:spcAft>
              <a:spcPct val="35000"/>
            </a:spcAft>
          </a:pPr>
          <a:r>
            <a:rPr lang="en-US" sz="2100" kern="1200" dirty="0" smtClean="0"/>
            <a:t>450 Euro – 1000 Euro/month</a:t>
          </a:r>
          <a:endParaRPr lang="en-US" sz="2100" kern="1200" dirty="0"/>
        </a:p>
      </dsp:txBody>
      <dsp:txXfrm>
        <a:off x="3704613" y="2756347"/>
        <a:ext cx="3428105" cy="869055"/>
      </dsp:txXfrm>
    </dsp:sp>
    <dsp:sp modelId="{E6CE3F74-D8B7-4824-BDE9-1D5CE913660B}">
      <dsp:nvSpPr>
        <dsp:cNvPr id="0" name=""/>
        <dsp:cNvSpPr/>
      </dsp:nvSpPr>
      <dsp:spPr>
        <a:xfrm>
          <a:off x="3657599" y="3792802"/>
          <a:ext cx="3522133" cy="96308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Web based gig-work</a:t>
          </a:r>
        </a:p>
        <a:p>
          <a:pPr lvl="0" algn="ctr" defTabSz="933450">
            <a:lnSpc>
              <a:spcPct val="90000"/>
            </a:lnSpc>
            <a:spcBef>
              <a:spcPct val="0"/>
            </a:spcBef>
            <a:spcAft>
              <a:spcPct val="35000"/>
            </a:spcAft>
          </a:pPr>
          <a:r>
            <a:rPr lang="en-US" sz="2100" kern="1200" dirty="0" smtClean="0"/>
            <a:t>36646$ /year – 51600$/year</a:t>
          </a:r>
          <a:endParaRPr lang="en-US" sz="2100" kern="1200" dirty="0"/>
        </a:p>
      </dsp:txBody>
      <dsp:txXfrm>
        <a:off x="3704613" y="3839816"/>
        <a:ext cx="3428105" cy="8690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F49762-13B6-44C4-A939-23F8C0FEE6A3}">
      <dsp:nvSpPr>
        <dsp:cNvPr id="0" name=""/>
        <dsp:cNvSpPr/>
      </dsp:nvSpPr>
      <dsp:spPr>
        <a:xfrm>
          <a:off x="4470" y="0"/>
          <a:ext cx="2682240" cy="2600960"/>
        </a:xfrm>
        <a:prstGeom prst="up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24C447-E180-4286-8F71-A43FCFE64B01}">
      <dsp:nvSpPr>
        <dsp:cNvPr id="0" name=""/>
        <dsp:cNvSpPr/>
      </dsp:nvSpPr>
      <dsp:spPr>
        <a:xfrm>
          <a:off x="2767177" y="0"/>
          <a:ext cx="4551680" cy="2600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0" rIns="163576" bIns="163576" numCol="1" spcCol="1270" anchor="ctr" anchorCtr="0">
          <a:noAutofit/>
        </a:bodyPr>
        <a:lstStyle/>
        <a:p>
          <a:pPr lvl="0" algn="l" defTabSz="1022350">
            <a:lnSpc>
              <a:spcPct val="90000"/>
            </a:lnSpc>
            <a:spcBef>
              <a:spcPct val="0"/>
            </a:spcBef>
            <a:spcAft>
              <a:spcPct val="35000"/>
            </a:spcAft>
          </a:pPr>
          <a:r>
            <a:rPr lang="en-US" sz="2300" b="1" i="1" kern="1200" dirty="0" err="1" smtClean="0"/>
            <a:t>cloudwork</a:t>
          </a:r>
          <a:endParaRPr lang="en-US" sz="2300" b="1" i="1" kern="1200" dirty="0" smtClean="0"/>
        </a:p>
        <a:p>
          <a:pPr lvl="0" algn="l" defTabSz="1022350">
            <a:lnSpc>
              <a:spcPct val="90000"/>
            </a:lnSpc>
            <a:spcBef>
              <a:spcPct val="0"/>
            </a:spcBef>
            <a:spcAft>
              <a:spcPct val="35000"/>
            </a:spcAft>
          </a:pPr>
          <a:r>
            <a:rPr lang="en-US" sz="2300" kern="1200" dirty="0" smtClean="0"/>
            <a:t>Being things like they are in Albania, I wouldn’t want the state to interfere with what I do… </a:t>
          </a:r>
          <a:endParaRPr lang="en-US" sz="2300" kern="1200" dirty="0"/>
        </a:p>
      </dsp:txBody>
      <dsp:txXfrm>
        <a:off x="2767177" y="0"/>
        <a:ext cx="4551680" cy="2600960"/>
      </dsp:txXfrm>
    </dsp:sp>
    <dsp:sp modelId="{85F9C826-AA6F-4271-B601-D6CC88667872}">
      <dsp:nvSpPr>
        <dsp:cNvPr id="0" name=""/>
        <dsp:cNvSpPr/>
      </dsp:nvSpPr>
      <dsp:spPr>
        <a:xfrm>
          <a:off x="809142" y="2817706"/>
          <a:ext cx="2682240" cy="2600960"/>
        </a:xfrm>
        <a:prstGeom prst="down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09192E-0CBB-49A6-BEFE-050A722F66A0}">
      <dsp:nvSpPr>
        <dsp:cNvPr id="0" name=""/>
        <dsp:cNvSpPr/>
      </dsp:nvSpPr>
      <dsp:spPr>
        <a:xfrm>
          <a:off x="3571849" y="2817706"/>
          <a:ext cx="4551680" cy="2600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0" rIns="163576" bIns="163576" numCol="1" spcCol="1270" anchor="ctr" anchorCtr="0">
          <a:noAutofit/>
        </a:bodyPr>
        <a:lstStyle/>
        <a:p>
          <a:pPr lvl="0" algn="l" defTabSz="1022350">
            <a:lnSpc>
              <a:spcPct val="90000"/>
            </a:lnSpc>
            <a:spcBef>
              <a:spcPct val="0"/>
            </a:spcBef>
            <a:spcAft>
              <a:spcPct val="35000"/>
            </a:spcAft>
          </a:pPr>
          <a:r>
            <a:rPr lang="en-US" sz="2300" b="1" i="1" kern="1200" dirty="0" smtClean="0"/>
            <a:t>Food delivery</a:t>
          </a:r>
        </a:p>
        <a:p>
          <a:pPr lvl="0" algn="l" defTabSz="1022350">
            <a:lnSpc>
              <a:spcPct val="90000"/>
            </a:lnSpc>
            <a:spcBef>
              <a:spcPct val="0"/>
            </a:spcBef>
            <a:spcAft>
              <a:spcPct val="35000"/>
            </a:spcAft>
          </a:pPr>
          <a:r>
            <a:rPr lang="en-US" sz="2300" kern="1200" dirty="0" smtClean="0"/>
            <a:t>Yes, stress, unseen stress by the traffic, I have kidney pain. Sometimes I almost get maid, want to grab the phone and throw it on the ground, I'd rather live with a piece of bread.</a:t>
          </a:r>
          <a:endParaRPr lang="en-US" sz="2300" kern="1200" dirty="0"/>
        </a:p>
      </dsp:txBody>
      <dsp:txXfrm>
        <a:off x="3571849" y="2817706"/>
        <a:ext cx="4551680" cy="2600960"/>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16B3C6-C00A-4C62-BABE-2C71C1570998}" type="datetimeFigureOut">
              <a:rPr lang="en-US" smtClean="0"/>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347469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16B3C6-C00A-4C62-BABE-2C71C1570998}" type="datetimeFigureOut">
              <a:rPr lang="en-US" smtClean="0"/>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906608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16B3C6-C00A-4C62-BABE-2C71C1570998}" type="datetimeFigureOut">
              <a:rPr lang="en-US" smtClean="0"/>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3029647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16B3C6-C00A-4C62-BABE-2C71C1570998}" type="datetimeFigureOut">
              <a:rPr lang="en-US" smtClean="0"/>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116397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16B3C6-C00A-4C62-BABE-2C71C1570998}" type="datetimeFigureOut">
              <a:rPr lang="en-US" smtClean="0"/>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121470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16B3C6-C00A-4C62-BABE-2C71C1570998}" type="datetimeFigureOut">
              <a:rPr lang="en-US" smtClean="0"/>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4184503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16B3C6-C00A-4C62-BABE-2C71C1570998}" type="datetimeFigureOut">
              <a:rPr lang="en-US" smtClean="0"/>
              <a:t>9/19/2023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3957052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16B3C6-C00A-4C62-BABE-2C71C1570998}" type="datetimeFigureOut">
              <a:rPr lang="en-US" smtClean="0"/>
              <a:t>9/19/2023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530629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16B3C6-C00A-4C62-BABE-2C71C1570998}" type="datetimeFigureOut">
              <a:rPr lang="en-US" smtClean="0"/>
              <a:t>9/19/2023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3978081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516B3C6-C00A-4C62-BABE-2C71C1570998}" type="datetimeFigureOut">
              <a:rPr lang="en-US" smtClean="0"/>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2592446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516B3C6-C00A-4C62-BABE-2C71C1570998}" type="datetimeFigureOut">
              <a:rPr lang="en-US" smtClean="0"/>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DB35A3-B422-423D-BFF8-C05C97AAB02C}" type="slidenum">
              <a:rPr lang="en-US" smtClean="0"/>
              <a:t>‹#›</a:t>
            </a:fld>
            <a:endParaRPr lang="en-US"/>
          </a:p>
        </p:txBody>
      </p:sp>
    </p:spTree>
    <p:extLst>
      <p:ext uri="{BB962C8B-B14F-4D97-AF65-F5344CB8AC3E}">
        <p14:creationId xmlns:p14="http://schemas.microsoft.com/office/powerpoint/2010/main" val="2939990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16B3C6-C00A-4C62-BABE-2C71C1570998}" type="datetimeFigureOut">
              <a:rPr lang="en-US" smtClean="0"/>
              <a:t>9/19/2023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DB35A3-B422-423D-BFF8-C05C97AAB02C}" type="slidenum">
              <a:rPr lang="en-US" smtClean="0"/>
              <a:t>‹#›</a:t>
            </a:fld>
            <a:endParaRPr lang="en-US"/>
          </a:p>
        </p:txBody>
      </p:sp>
    </p:spTree>
    <p:extLst>
      <p:ext uri="{BB962C8B-B14F-4D97-AF65-F5344CB8AC3E}">
        <p14:creationId xmlns:p14="http://schemas.microsoft.com/office/powerpoint/2010/main" val="4183191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resena.kopliku@unishk.edu.al" TargetMode="External"/><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p:nvPr/>
        </p:nvPicPr>
        <p:blipFill>
          <a:blip r:embed="rId2">
            <a:extLst>
              <a:ext uri="{28A0092B-C50C-407E-A947-70E740481C1C}">
                <a14:useLocalDpi xmlns:a14="http://schemas.microsoft.com/office/drawing/2010/main" val="0"/>
              </a:ext>
            </a:extLst>
          </a:blip>
          <a:stretch>
            <a:fillRect/>
          </a:stretch>
        </p:blipFill>
        <p:spPr>
          <a:xfrm>
            <a:off x="234461" y="115503"/>
            <a:ext cx="11625443" cy="2313797"/>
          </a:xfrm>
          <a:prstGeom prst="rect">
            <a:avLst/>
          </a:prstGeom>
        </p:spPr>
      </p:pic>
      <p:sp>
        <p:nvSpPr>
          <p:cNvPr id="9" name="Subtitle 8"/>
          <p:cNvSpPr>
            <a:spLocks noGrp="1"/>
          </p:cNvSpPr>
          <p:nvPr>
            <p:ph type="subTitle" idx="1"/>
          </p:nvPr>
        </p:nvSpPr>
        <p:spPr>
          <a:xfrm>
            <a:off x="1146411" y="2906973"/>
            <a:ext cx="9785445" cy="2593075"/>
          </a:xfrm>
        </p:spPr>
        <p:txBody>
          <a:bodyPr>
            <a:normAutofit fontScale="92500" lnSpcReduction="20000"/>
          </a:bodyPr>
          <a:lstStyle/>
          <a:p>
            <a:r>
              <a:rPr lang="en-US" sz="3900" dirty="0" smtClean="0"/>
              <a:t>From brain drain to brain gain</a:t>
            </a:r>
          </a:p>
          <a:p>
            <a:r>
              <a:rPr lang="en-US" sz="3900" dirty="0" smtClean="0"/>
              <a:t>Can platform work help?</a:t>
            </a:r>
          </a:p>
          <a:p>
            <a:r>
              <a:rPr lang="en-US" dirty="0" smtClean="0"/>
              <a:t>Dr. </a:t>
            </a:r>
            <a:r>
              <a:rPr lang="en-US" dirty="0" err="1" smtClean="0"/>
              <a:t>Bresena</a:t>
            </a:r>
            <a:r>
              <a:rPr lang="en-US" dirty="0" smtClean="0"/>
              <a:t> </a:t>
            </a:r>
            <a:r>
              <a:rPr lang="en-US" dirty="0" err="1" smtClean="0"/>
              <a:t>Kopliku</a:t>
            </a:r>
            <a:r>
              <a:rPr lang="en-US" dirty="0" smtClean="0"/>
              <a:t> </a:t>
            </a:r>
          </a:p>
          <a:p>
            <a:r>
              <a:rPr lang="en-US" dirty="0" smtClean="0"/>
              <a:t>University of </a:t>
            </a:r>
            <a:r>
              <a:rPr lang="en-US" dirty="0" err="1" smtClean="0"/>
              <a:t>Shkodra</a:t>
            </a:r>
            <a:endParaRPr lang="en-US" dirty="0" smtClean="0"/>
          </a:p>
          <a:p>
            <a:r>
              <a:rPr lang="en-US" dirty="0" smtClean="0"/>
              <a:t>Department of Geography</a:t>
            </a:r>
          </a:p>
          <a:p>
            <a:r>
              <a:rPr lang="en-US" dirty="0" smtClean="0">
                <a:hlinkClick r:id="rId3"/>
              </a:rPr>
              <a:t>Bresena.kopliku@unishk.edu.al</a:t>
            </a:r>
            <a:r>
              <a:rPr lang="en-US" dirty="0" smtClean="0"/>
              <a:t> </a:t>
            </a:r>
            <a:endParaRPr lang="en-US" dirty="0"/>
          </a:p>
        </p:txBody>
      </p:sp>
    </p:spTree>
    <p:extLst>
      <p:ext uri="{BB962C8B-B14F-4D97-AF65-F5344CB8AC3E}">
        <p14:creationId xmlns:p14="http://schemas.microsoft.com/office/powerpoint/2010/main" val="21556643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Migration and </a:t>
            </a:r>
            <a:r>
              <a:rPr lang="en-US" dirty="0" err="1" smtClean="0"/>
              <a:t>cloudwork</a:t>
            </a:r>
            <a:r>
              <a:rPr lang="en-US" dirty="0" smtClean="0"/>
              <a:t> – web-based </a:t>
            </a:r>
            <a:endParaRPr lang="en-US" dirty="0"/>
          </a:p>
        </p:txBody>
      </p:sp>
      <p:sp>
        <p:nvSpPr>
          <p:cNvPr id="3" name="Content Placeholder 2"/>
          <p:cNvSpPr>
            <a:spLocks noGrp="1"/>
          </p:cNvSpPr>
          <p:nvPr>
            <p:ph idx="1"/>
          </p:nvPr>
        </p:nvSpPr>
        <p:spPr/>
        <p:txBody>
          <a:bodyPr/>
          <a:lstStyle/>
          <a:p>
            <a:r>
              <a:rPr lang="en-US" dirty="0"/>
              <a:t>Many </a:t>
            </a:r>
            <a:r>
              <a:rPr lang="en-US" dirty="0" err="1" smtClean="0"/>
              <a:t>cloudworkers</a:t>
            </a:r>
            <a:r>
              <a:rPr lang="en-US" dirty="0" smtClean="0"/>
              <a:t> </a:t>
            </a:r>
            <a:r>
              <a:rPr lang="en-US" dirty="0"/>
              <a:t>embrace the flexible and informal conditions of </a:t>
            </a:r>
            <a:r>
              <a:rPr lang="en-US" dirty="0" err="1"/>
              <a:t>cloudwork</a:t>
            </a:r>
            <a:r>
              <a:rPr lang="en-US" dirty="0"/>
              <a:t> while shuttling back and forth with regular employment </a:t>
            </a:r>
            <a:endParaRPr lang="en-US" dirty="0" smtClean="0"/>
          </a:p>
          <a:p>
            <a:r>
              <a:rPr lang="en-US" dirty="0" err="1"/>
              <a:t>Cloudwork</a:t>
            </a:r>
            <a:r>
              <a:rPr lang="en-US" dirty="0"/>
              <a:t> allows them to live middle class lifestyles</a:t>
            </a:r>
            <a:r>
              <a:rPr lang="en-US" dirty="0" smtClean="0"/>
              <a:t>,</a:t>
            </a:r>
          </a:p>
          <a:p>
            <a:r>
              <a:rPr lang="en-US" dirty="0" smtClean="0"/>
              <a:t>Full time or part time job</a:t>
            </a:r>
          </a:p>
          <a:p>
            <a:r>
              <a:rPr lang="en-US" dirty="0" smtClean="0"/>
              <a:t>Trust more the platform itself than the state </a:t>
            </a:r>
          </a:p>
          <a:p>
            <a:r>
              <a:rPr lang="en-US" dirty="0" smtClean="0"/>
              <a:t>Do not want the policy to intervene in their work</a:t>
            </a:r>
          </a:p>
          <a:p>
            <a:r>
              <a:rPr lang="en-US" b="1" dirty="0" smtClean="0"/>
              <a:t>Do not consider migration</a:t>
            </a:r>
            <a:endParaRPr lang="en-US" b="1" dirty="0"/>
          </a:p>
        </p:txBody>
      </p:sp>
    </p:spTree>
    <p:extLst>
      <p:ext uri="{BB962C8B-B14F-4D97-AF65-F5344CB8AC3E}">
        <p14:creationId xmlns:p14="http://schemas.microsoft.com/office/powerpoint/2010/main" val="322004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 K, (M, 29, chemistry teacher ) </a:t>
            </a:r>
            <a:r>
              <a:rPr lang="sr-Latn-CS" i="1" dirty="0" smtClean="0"/>
              <a:t>My </a:t>
            </a:r>
            <a:r>
              <a:rPr lang="sr-Latn-CS" i="1" dirty="0"/>
              <a:t>primary source of incomes is the work online because it gives you </a:t>
            </a:r>
            <a:r>
              <a:rPr lang="sr-Latn-CS" i="1" dirty="0" smtClean="0"/>
              <a:t>more</a:t>
            </a:r>
            <a:r>
              <a:rPr lang="sr-Latn-CS" i="1" dirty="0"/>
              <a:t>, much higher incomes. </a:t>
            </a:r>
            <a:endParaRPr lang="en-US" i="1" dirty="0" smtClean="0"/>
          </a:p>
          <a:p>
            <a:r>
              <a:rPr lang="en-US" i="1" dirty="0" smtClean="0"/>
              <a:t>K.M (F, 29, math teacher) </a:t>
            </a:r>
            <a:r>
              <a:rPr lang="sr-Latn-CS" i="1" dirty="0"/>
              <a:t>As for my career, </a:t>
            </a:r>
            <a:r>
              <a:rPr lang="en-US" i="1" dirty="0" smtClean="0"/>
              <a:t>after finishing my master studies for math in Norway, I returned in Albania to teach,</a:t>
            </a:r>
            <a:r>
              <a:rPr lang="en-US" dirty="0"/>
              <a:t> </a:t>
            </a:r>
            <a:r>
              <a:rPr lang="en-US" i="1" dirty="0" smtClean="0"/>
              <a:t>I </a:t>
            </a:r>
            <a:r>
              <a:rPr lang="sr-Latn-CS" i="1" dirty="0" smtClean="0"/>
              <a:t>have </a:t>
            </a:r>
            <a:r>
              <a:rPr lang="sr-Latn-CS" i="1" dirty="0"/>
              <a:t>always thought that teaching would be my only priority, but now, that I have been working for 6 years as a teacher, I think that I like diversity in my jobs, not monotony. I think that through Upwork I can find different possibilities.  </a:t>
            </a:r>
            <a:endParaRPr lang="en-US" i="1" dirty="0" smtClean="0"/>
          </a:p>
          <a:p>
            <a:endParaRPr lang="en-US" i="1" dirty="0"/>
          </a:p>
        </p:txBody>
      </p:sp>
      <p:sp>
        <p:nvSpPr>
          <p:cNvPr id="4" name="Title 1"/>
          <p:cNvSpPr>
            <a:spLocks noGrp="1"/>
          </p:cNvSpPr>
          <p:nvPr>
            <p:ph type="title"/>
          </p:nvPr>
        </p:nvSpPr>
        <p:spPr>
          <a:xfrm>
            <a:off x="838200" y="365125"/>
            <a:ext cx="10515600" cy="1325563"/>
          </a:xfrm>
        </p:spPr>
        <p:txBody>
          <a:bodyPr/>
          <a:lstStyle/>
          <a:p>
            <a:r>
              <a:rPr lang="en-US" dirty="0" smtClean="0"/>
              <a:t>Not only ICT …</a:t>
            </a:r>
            <a:endParaRPr lang="en-US" dirty="0"/>
          </a:p>
        </p:txBody>
      </p:sp>
    </p:spTree>
    <p:extLst>
      <p:ext uri="{BB962C8B-B14F-4D97-AF65-F5344CB8AC3E}">
        <p14:creationId xmlns:p14="http://schemas.microsoft.com/office/powerpoint/2010/main" val="2471430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only ICT …</a:t>
            </a:r>
            <a:endParaRPr lang="en-US" dirty="0"/>
          </a:p>
        </p:txBody>
      </p:sp>
      <p:sp>
        <p:nvSpPr>
          <p:cNvPr id="3" name="Content Placeholder 2"/>
          <p:cNvSpPr>
            <a:spLocks noGrp="1"/>
          </p:cNvSpPr>
          <p:nvPr>
            <p:ph idx="1"/>
          </p:nvPr>
        </p:nvSpPr>
        <p:spPr/>
        <p:txBody>
          <a:bodyPr/>
          <a:lstStyle/>
          <a:p>
            <a:r>
              <a:rPr lang="en-US" dirty="0" smtClean="0"/>
              <a:t>Five countries(Albania, Bosnia and Herzegovina</a:t>
            </a:r>
            <a:r>
              <a:rPr lang="en-US" dirty="0"/>
              <a:t>, </a:t>
            </a:r>
            <a:r>
              <a:rPr lang="en-US" dirty="0" smtClean="0"/>
              <a:t>Montenegro, North Macedonia and Serbia) were ranked among the top ten in the world for the number of translators in relation to their population</a:t>
            </a:r>
          </a:p>
          <a:p>
            <a:pPr marL="0" indent="0">
              <a:buNone/>
            </a:pPr>
            <a:endParaRPr lang="en-US" dirty="0" smtClean="0"/>
          </a:p>
          <a:p>
            <a:pPr lvl="1"/>
            <a:r>
              <a:rPr lang="en-US" i="1" dirty="0" smtClean="0"/>
              <a:t>B.K </a:t>
            </a:r>
            <a:r>
              <a:rPr lang="en-US" i="1" dirty="0"/>
              <a:t>(F, 45, English teacher) I have translated 40 000 words for 10 days, working 4 hours per day, and I was paid 300 Euro, which is quite good for </a:t>
            </a:r>
            <a:r>
              <a:rPr lang="en-US" i="1" dirty="0" smtClean="0"/>
              <a:t>me…It was not difficult, but just voluminous, and no, it can’t be done through google translate…</a:t>
            </a:r>
            <a:endParaRPr lang="en-US" i="1" dirty="0"/>
          </a:p>
          <a:p>
            <a:endParaRPr lang="en-US" dirty="0"/>
          </a:p>
        </p:txBody>
      </p:sp>
    </p:spTree>
    <p:extLst>
      <p:ext uri="{BB962C8B-B14F-4D97-AF65-F5344CB8AC3E}">
        <p14:creationId xmlns:p14="http://schemas.microsoft.com/office/powerpoint/2010/main" val="1471836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3916557751"/>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9616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tretch>
            <a:fillRect/>
          </a:stretch>
        </p:blipFill>
        <p:spPr>
          <a:xfrm>
            <a:off x="2850834" y="432410"/>
            <a:ext cx="6273952" cy="5727046"/>
          </a:xfrm>
          <a:prstGeom prst="rect">
            <a:avLst/>
          </a:prstGeom>
          <a:ln>
            <a:solidFill>
              <a:schemeClr val="accent1"/>
            </a:solidFill>
          </a:ln>
        </p:spPr>
      </p:pic>
      <p:sp>
        <p:nvSpPr>
          <p:cNvPr id="5" name="Oval 4"/>
          <p:cNvSpPr/>
          <p:nvPr/>
        </p:nvSpPr>
        <p:spPr>
          <a:xfrm>
            <a:off x="3753852" y="2947017"/>
            <a:ext cx="1973179" cy="6978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99454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13443377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68786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a:t>Brain drain is the biggest challenge of this new decade that should dictate/shape the current and future policy agenda of our economies. </a:t>
            </a:r>
            <a:endParaRPr lang="en-US" dirty="0" smtClean="0"/>
          </a:p>
          <a:p>
            <a:r>
              <a:rPr lang="en-US" dirty="0"/>
              <a:t>the skills mismatch between what the education system equips youth with, and what the </a:t>
            </a:r>
            <a:r>
              <a:rPr lang="en-US" dirty="0" err="1"/>
              <a:t>labour</a:t>
            </a:r>
            <a:r>
              <a:rPr lang="en-US" dirty="0"/>
              <a:t> market requires</a:t>
            </a:r>
            <a:r>
              <a:rPr lang="en-US" dirty="0" smtClean="0"/>
              <a:t>.</a:t>
            </a:r>
          </a:p>
          <a:p>
            <a:r>
              <a:rPr lang="en-US" dirty="0" err="1" smtClean="0"/>
              <a:t>Cloudwork</a:t>
            </a:r>
            <a:r>
              <a:rPr lang="en-US" dirty="0" smtClean="0"/>
              <a:t> for return migration </a:t>
            </a:r>
            <a:r>
              <a:rPr lang="en-US" smtClean="0"/>
              <a:t>and transnationalism </a:t>
            </a:r>
            <a:r>
              <a:rPr lang="en-US" dirty="0" smtClean="0"/>
              <a:t>– right policies</a:t>
            </a:r>
          </a:p>
          <a:p>
            <a:r>
              <a:rPr lang="en-US" dirty="0" smtClean="0"/>
              <a:t>Platform work can help by allowing </a:t>
            </a:r>
            <a:r>
              <a:rPr lang="en-US" dirty="0"/>
              <a:t>highly skilled professionals to work for global companies while at the same time contributing to the country’s economy and development,</a:t>
            </a:r>
            <a:endParaRPr lang="en-US" dirty="0" smtClean="0"/>
          </a:p>
          <a:p>
            <a:r>
              <a:rPr lang="en-US" dirty="0" smtClean="0"/>
              <a:t>The </a:t>
            </a:r>
            <a:r>
              <a:rPr lang="en-US" dirty="0"/>
              <a:t>future of work will shape migration trajectories and the migrants–</a:t>
            </a:r>
            <a:r>
              <a:rPr lang="en-US" dirty="0" err="1"/>
              <a:t>labour</a:t>
            </a:r>
            <a:r>
              <a:rPr lang="en-US" dirty="0"/>
              <a:t> market relationship. </a:t>
            </a:r>
            <a:endParaRPr lang="en-US" dirty="0" smtClean="0"/>
          </a:p>
          <a:p>
            <a:r>
              <a:rPr lang="en-US" dirty="0"/>
              <a:t>Gig platforms are emerging as new players in the political economy in Albania by creating the possibility to bring the salaries of the destination country to the potential migrant and not vice-versa as the traditional theories of migration suggest. </a:t>
            </a:r>
            <a:endParaRPr lang="en-US" dirty="0" smtClean="0"/>
          </a:p>
          <a:p>
            <a:r>
              <a:rPr lang="en-US" dirty="0" smtClean="0"/>
              <a:t>Towards non-linearity </a:t>
            </a:r>
            <a:r>
              <a:rPr lang="en-US" dirty="0"/>
              <a:t>of the migration </a:t>
            </a:r>
            <a:r>
              <a:rPr lang="en-US" dirty="0" smtClean="0"/>
              <a:t>process with a variety </a:t>
            </a:r>
            <a:r>
              <a:rPr lang="en-US" dirty="0"/>
              <a:t>of migration paths and </a:t>
            </a:r>
            <a:r>
              <a:rPr lang="en-US" dirty="0" smtClean="0"/>
              <a:t>sequences</a:t>
            </a:r>
          </a:p>
          <a:p>
            <a:r>
              <a:rPr lang="en-US" dirty="0" smtClean="0"/>
              <a:t>Silence of policy for the gig/platform economy</a:t>
            </a:r>
          </a:p>
          <a:p>
            <a:r>
              <a:rPr lang="en-US" dirty="0">
                <a:latin typeface="Cambria" pitchFamily="18" charset="0"/>
              </a:rPr>
              <a:t>For a rapid economic and social development and as a consequence less migration it is needed the right policy mix and synergy among elements </a:t>
            </a:r>
            <a:r>
              <a:rPr lang="en-US" dirty="0" err="1">
                <a:latin typeface="Cambria" pitchFamily="18" charset="0"/>
              </a:rPr>
              <a:t>Olesen</a:t>
            </a:r>
            <a:r>
              <a:rPr lang="en-US" dirty="0">
                <a:latin typeface="Cambria" pitchFamily="18" charset="0"/>
              </a:rPr>
              <a:t> (2003). </a:t>
            </a:r>
          </a:p>
          <a:p>
            <a:endParaRPr lang="en-US" dirty="0"/>
          </a:p>
        </p:txBody>
      </p:sp>
    </p:spTree>
    <p:extLst>
      <p:ext uri="{BB962C8B-B14F-4D97-AF65-F5344CB8AC3E}">
        <p14:creationId xmlns:p14="http://schemas.microsoft.com/office/powerpoint/2010/main" val="4666286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a:t>Altenried</a:t>
            </a:r>
            <a:r>
              <a:rPr lang="en-US" dirty="0"/>
              <a:t>, M. A. (2023). Platforms, </a:t>
            </a:r>
            <a:r>
              <a:rPr lang="en-US" dirty="0" err="1"/>
              <a:t>Labour</a:t>
            </a:r>
            <a:r>
              <a:rPr lang="en-US" dirty="0"/>
              <a:t>, and Mobility. In </a:t>
            </a:r>
            <a:r>
              <a:rPr lang="en-US" i="1" dirty="0"/>
              <a:t>The Routledge Handbook of Gig Economy</a:t>
            </a:r>
            <a:r>
              <a:rPr lang="en-US" dirty="0"/>
              <a:t> (pp. 180–189). Routledge. https://doi.org/10.4324/9781003161875-14</a:t>
            </a:r>
          </a:p>
          <a:p>
            <a:r>
              <a:rPr lang="en-US" dirty="0" err="1"/>
              <a:t>Degryse</a:t>
            </a:r>
            <a:r>
              <a:rPr lang="en-US" dirty="0"/>
              <a:t>, C. (2023). (Re)Inventing the Collective Dimension in a ‘</a:t>
            </a:r>
            <a:r>
              <a:rPr lang="en-US" dirty="0" err="1"/>
              <a:t>Virtualised</a:t>
            </a:r>
            <a:r>
              <a:rPr lang="en-US" dirty="0"/>
              <a:t>’ </a:t>
            </a:r>
            <a:r>
              <a:rPr lang="en-US" dirty="0" err="1"/>
              <a:t>Labour</a:t>
            </a:r>
            <a:r>
              <a:rPr lang="en-US" dirty="0"/>
              <a:t> Market. In </a:t>
            </a:r>
            <a:r>
              <a:rPr lang="en-US" i="1" dirty="0"/>
              <a:t>The Routledge Handbook of the Gig Economy</a:t>
            </a:r>
            <a:r>
              <a:rPr lang="en-US" dirty="0"/>
              <a:t> (pp. 95–115). Routledge. https://doi.org/10.4324/9781003161875-9</a:t>
            </a:r>
          </a:p>
          <a:p>
            <a:r>
              <a:rPr lang="en-US" dirty="0"/>
              <a:t>Institute of Statistics Albania [INSTAT]. (2023, June 12). </a:t>
            </a:r>
            <a:r>
              <a:rPr lang="en-US" i="1" dirty="0" err="1"/>
              <a:t>Statistikat</a:t>
            </a:r>
            <a:r>
              <a:rPr lang="en-US" i="1" dirty="0"/>
              <a:t> e </a:t>
            </a:r>
            <a:r>
              <a:rPr lang="en-US" i="1" dirty="0" err="1"/>
              <a:t>pagave</a:t>
            </a:r>
            <a:r>
              <a:rPr lang="en-US" dirty="0"/>
              <a:t> [Press release]. https://www.instat.gov.al/media/11708/pagat_press-rease-t1_-2023-altcom-2.pdf</a:t>
            </a:r>
          </a:p>
          <a:p>
            <a:r>
              <a:rPr lang="en-US" dirty="0"/>
              <a:t>Ness, I. (2022). </a:t>
            </a:r>
            <a:r>
              <a:rPr lang="en-US" i="1" dirty="0"/>
              <a:t>The Routledge Handbook of the Gig Economy</a:t>
            </a:r>
            <a:r>
              <a:rPr lang="en-US" dirty="0"/>
              <a:t>. Taylor &amp; Francis.</a:t>
            </a:r>
          </a:p>
          <a:p>
            <a:r>
              <a:rPr lang="en-US" dirty="0" err="1"/>
              <a:t>Pichault</a:t>
            </a:r>
            <a:r>
              <a:rPr lang="en-US" dirty="0"/>
              <a:t>, F., &amp; </a:t>
            </a:r>
            <a:r>
              <a:rPr lang="en-US" dirty="0" err="1"/>
              <a:t>Naedenoen</a:t>
            </a:r>
            <a:r>
              <a:rPr lang="en-US" dirty="0"/>
              <a:t>, F. (2023). THE CHALLENGES OF TOTAL TALENT MANAGEMENT IN THE GIG ECONOMY. In </a:t>
            </a:r>
            <a:r>
              <a:rPr lang="en-US" i="1" dirty="0"/>
              <a:t>The Routledge Handbook of Gig </a:t>
            </a:r>
            <a:r>
              <a:rPr lang="en-US" i="1" dirty="0" err="1"/>
              <a:t>Eonomy</a:t>
            </a:r>
            <a:r>
              <a:rPr lang="en-US" dirty="0"/>
              <a:t> (pp. 74–93). Routledge. https://www.routledge.com/The-Routledge-Handbook-of-the-Gig-Economy/Ness/p/book/9780367752903#</a:t>
            </a:r>
          </a:p>
          <a:p>
            <a:r>
              <a:rPr lang="en-US" dirty="0"/>
              <a:t>Van </a:t>
            </a:r>
            <a:r>
              <a:rPr lang="en-US" dirty="0" err="1"/>
              <a:t>Doorn</a:t>
            </a:r>
            <a:r>
              <a:rPr lang="en-US" dirty="0"/>
              <a:t>, N. (2023). Liminal </a:t>
            </a:r>
            <a:r>
              <a:rPr lang="en-US" dirty="0" err="1"/>
              <a:t>Precarity</a:t>
            </a:r>
            <a:r>
              <a:rPr lang="en-US" dirty="0"/>
              <a:t> and Compromised Agency Migrant experiences of gig work in Amsterdam, Berlin, and New York City. In </a:t>
            </a:r>
            <a:r>
              <a:rPr lang="en-US" i="1" dirty="0"/>
              <a:t>The Routledge Handbook of the Gig Economy</a:t>
            </a:r>
            <a:r>
              <a:rPr lang="en-US" dirty="0"/>
              <a:t> (pp. 158–179). Routledge.</a:t>
            </a:r>
          </a:p>
          <a:p>
            <a:r>
              <a:rPr lang="en-US" i="1" dirty="0"/>
              <a:t>VENDIM  </a:t>
            </a:r>
            <a:r>
              <a:rPr lang="en-US" i="1" dirty="0" err="1"/>
              <a:t>Nr</a:t>
            </a:r>
            <a:r>
              <a:rPr lang="en-US" i="1" dirty="0"/>
              <a:t>. 113, </a:t>
            </a:r>
            <a:r>
              <a:rPr lang="en-US" i="1" dirty="0" err="1"/>
              <a:t>datë</a:t>
            </a:r>
            <a:r>
              <a:rPr lang="en-US" i="1" dirty="0"/>
              <a:t> 1.3.2023  PËR PËRCAKTIMIN E PAGËS MINIMALE NË SHKALLË VENDI</a:t>
            </a:r>
            <a:r>
              <a:rPr lang="en-US" dirty="0"/>
              <a:t>. (2023, March 4). </a:t>
            </a:r>
            <a:r>
              <a:rPr lang="en-US" dirty="0" err="1"/>
              <a:t>AlProfit</a:t>
            </a:r>
            <a:r>
              <a:rPr lang="en-US" dirty="0"/>
              <a:t>. https://alprofitconsult.al/vendim-113-date-01-03-2023-per-percaktimin-e-pages-minimale-ne-shkalle-vendi/</a:t>
            </a:r>
          </a:p>
          <a:p>
            <a:endParaRPr lang="en-US" dirty="0"/>
          </a:p>
        </p:txBody>
      </p:sp>
    </p:spTree>
    <p:extLst>
      <p:ext uri="{BB962C8B-B14F-4D97-AF65-F5344CB8AC3E}">
        <p14:creationId xmlns:p14="http://schemas.microsoft.com/office/powerpoint/2010/main" val="1660529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drain </a:t>
            </a:r>
            <a:endParaRPr lang="en-US" dirty="0"/>
          </a:p>
        </p:txBody>
      </p:sp>
      <p:sp>
        <p:nvSpPr>
          <p:cNvPr id="3" name="Content Placeholder 2"/>
          <p:cNvSpPr>
            <a:spLocks noGrp="1"/>
          </p:cNvSpPr>
          <p:nvPr>
            <p:ph idx="1"/>
          </p:nvPr>
        </p:nvSpPr>
        <p:spPr/>
        <p:txBody>
          <a:bodyPr/>
          <a:lstStyle/>
          <a:p>
            <a:r>
              <a:rPr lang="en-US" b="1" cap="all" dirty="0"/>
              <a:t>WESTERN BALKANS WORKING AGE POPULATION DECLINED BY MORE THAN 400,000 IN PAST 5 </a:t>
            </a:r>
            <a:r>
              <a:rPr lang="en-US" b="1" cap="all" dirty="0" smtClean="0"/>
              <a:t>YEARS</a:t>
            </a:r>
          </a:p>
          <a:p>
            <a:r>
              <a:rPr lang="en-US" dirty="0"/>
              <a:t>Brain drain is particularly significant in Albania, where the highly educated account for around 40% of the total cumulative outflow </a:t>
            </a:r>
            <a:endParaRPr lang="en-US" dirty="0" smtClean="0"/>
          </a:p>
          <a:p>
            <a:r>
              <a:rPr lang="en-US" dirty="0" smtClean="0"/>
              <a:t>From </a:t>
            </a:r>
            <a:r>
              <a:rPr lang="en-US" dirty="0"/>
              <a:t>mainly a migration of poverty, high unemployment rates, desperation and protest to a more structural one with the migration mainly of the youngsters and highly educated sections of the </a:t>
            </a:r>
            <a:r>
              <a:rPr lang="en-US" dirty="0" smtClean="0"/>
              <a:t>population</a:t>
            </a:r>
          </a:p>
        </p:txBody>
      </p:sp>
    </p:spTree>
    <p:extLst>
      <p:ext uri="{BB962C8B-B14F-4D97-AF65-F5344CB8AC3E}">
        <p14:creationId xmlns:p14="http://schemas.microsoft.com/office/powerpoint/2010/main" val="1399736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374711" y="1964684"/>
            <a:ext cx="6568207" cy="4163160"/>
          </a:xfrm>
          <a:prstGeom prst="rect">
            <a:avLst/>
          </a:prstGeom>
        </p:spPr>
      </p:pic>
    </p:spTree>
    <p:extLst>
      <p:ext uri="{BB962C8B-B14F-4D97-AF65-F5344CB8AC3E}">
        <p14:creationId xmlns:p14="http://schemas.microsoft.com/office/powerpoint/2010/main" val="306135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for choosing a destination country</a:t>
            </a:r>
            <a:endParaRPr lang="en-US"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2278038" y="1825625"/>
            <a:ext cx="7316337" cy="4067317"/>
          </a:xfrm>
          <a:prstGeom prst="rect">
            <a:avLst/>
          </a:prstGeom>
        </p:spPr>
      </p:pic>
    </p:spTree>
    <p:extLst>
      <p:ext uri="{BB962C8B-B14F-4D97-AF65-F5344CB8AC3E}">
        <p14:creationId xmlns:p14="http://schemas.microsoft.com/office/powerpoint/2010/main" val="3371649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Over 80% of medium and large businesses and 54% of small businesses reported having ICT vacancies in the last 12 months (2022)</a:t>
            </a:r>
          </a:p>
          <a:p>
            <a:r>
              <a:rPr lang="en-US" dirty="0"/>
              <a:t>skills mismatch between what the education system equips youth with, and what the </a:t>
            </a:r>
            <a:r>
              <a:rPr lang="en-US" dirty="0" err="1"/>
              <a:t>labour</a:t>
            </a:r>
            <a:r>
              <a:rPr lang="en-US" dirty="0"/>
              <a:t> market </a:t>
            </a:r>
            <a:r>
              <a:rPr lang="en-US" dirty="0" smtClean="0"/>
              <a:t>requires</a:t>
            </a:r>
            <a:r>
              <a:rPr lang="en-US" dirty="0"/>
              <a:t> </a:t>
            </a:r>
            <a:r>
              <a:rPr lang="en-US" dirty="0" smtClean="0"/>
              <a:t>(digital knowledge, data entry knowledge)</a:t>
            </a:r>
          </a:p>
          <a:p>
            <a:r>
              <a:rPr lang="en-US" dirty="0" smtClean="0"/>
              <a:t>Different approaches to the </a:t>
            </a:r>
            <a:r>
              <a:rPr lang="en-US" dirty="0" err="1" smtClean="0"/>
              <a:t>labour</a:t>
            </a:r>
            <a:r>
              <a:rPr lang="en-US" dirty="0" smtClean="0"/>
              <a:t> market (life – work balance; creativity)</a:t>
            </a:r>
          </a:p>
          <a:p>
            <a:r>
              <a:rPr lang="en-US" dirty="0" smtClean="0"/>
              <a:t>Vacancies mainly in Tirana</a:t>
            </a:r>
          </a:p>
          <a:p>
            <a:r>
              <a:rPr lang="en-US" dirty="0" smtClean="0"/>
              <a:t>Low wages</a:t>
            </a:r>
          </a:p>
          <a:p>
            <a:pPr marL="0" indent="0">
              <a:buNone/>
            </a:pPr>
            <a:endParaRPr lang="en-US" dirty="0"/>
          </a:p>
          <a:p>
            <a:endParaRPr lang="en-US" dirty="0" smtClean="0"/>
          </a:p>
          <a:p>
            <a:endParaRPr lang="en-US" dirty="0" smtClean="0"/>
          </a:p>
        </p:txBody>
      </p:sp>
      <p:sp>
        <p:nvSpPr>
          <p:cNvPr id="5" name="Title 4"/>
          <p:cNvSpPr>
            <a:spLocks noGrp="1"/>
          </p:cNvSpPr>
          <p:nvPr>
            <p:ph type="title"/>
          </p:nvPr>
        </p:nvSpPr>
        <p:spPr/>
        <p:txBody>
          <a:bodyPr/>
          <a:lstStyle/>
          <a:p>
            <a:pPr algn="ctr"/>
            <a:r>
              <a:rPr lang="en-US" i="1" dirty="0" smtClean="0"/>
              <a:t>There are jobs, but there are not professionals…</a:t>
            </a:r>
            <a:endParaRPr lang="en-US" i="1" dirty="0"/>
          </a:p>
        </p:txBody>
      </p:sp>
    </p:spTree>
    <p:extLst>
      <p:ext uri="{BB962C8B-B14F-4D97-AF65-F5344CB8AC3E}">
        <p14:creationId xmlns:p14="http://schemas.microsoft.com/office/powerpoint/2010/main" val="1843163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Migration from Albania </a:t>
            </a:r>
            <a:br>
              <a:rPr lang="en-US" dirty="0" smtClean="0"/>
            </a:br>
            <a:r>
              <a:rPr lang="en-US" i="1" dirty="0" smtClean="0"/>
              <a:t>wicked problem</a:t>
            </a:r>
            <a:endParaRPr lang="en-US" i="1" dirty="0"/>
          </a:p>
        </p:txBody>
      </p:sp>
      <p:sp>
        <p:nvSpPr>
          <p:cNvPr id="3" name="Content Placeholder 2"/>
          <p:cNvSpPr>
            <a:spLocks noGrp="1"/>
          </p:cNvSpPr>
          <p:nvPr>
            <p:ph idx="1"/>
          </p:nvPr>
        </p:nvSpPr>
        <p:spPr/>
        <p:txBody>
          <a:bodyPr/>
          <a:lstStyle/>
          <a:p>
            <a:r>
              <a:rPr lang="en-US" dirty="0" smtClean="0"/>
              <a:t>King (2021) a </a:t>
            </a:r>
            <a:r>
              <a:rPr lang="en-US" dirty="0"/>
              <a:t>wicked problem is a problem that is extremely </a:t>
            </a:r>
            <a:r>
              <a:rPr lang="en-US" dirty="0" smtClean="0"/>
              <a:t>difficult </a:t>
            </a:r>
            <a:r>
              <a:rPr lang="en-US" dirty="0"/>
              <a:t>or impossible to solve </a:t>
            </a:r>
            <a:endParaRPr lang="en-US" dirty="0" smtClean="0"/>
          </a:p>
          <a:p>
            <a:pPr marL="0" indent="0">
              <a:buNone/>
            </a:pPr>
            <a:endParaRPr lang="en-US" dirty="0" smtClean="0"/>
          </a:p>
          <a:p>
            <a:pPr lvl="1"/>
            <a:r>
              <a:rPr lang="en-US" dirty="0" smtClean="0"/>
              <a:t>incomplete </a:t>
            </a:r>
            <a:r>
              <a:rPr lang="en-US" dirty="0"/>
              <a:t>information, </a:t>
            </a:r>
            <a:endParaRPr lang="en-US" dirty="0" smtClean="0"/>
          </a:p>
          <a:p>
            <a:pPr lvl="1"/>
            <a:r>
              <a:rPr lang="en-US" dirty="0" smtClean="0"/>
              <a:t>contradictory </a:t>
            </a:r>
            <a:r>
              <a:rPr lang="en-US" dirty="0"/>
              <a:t>forces, </a:t>
            </a:r>
            <a:endParaRPr lang="en-US" dirty="0" smtClean="0"/>
          </a:p>
          <a:p>
            <a:pPr lvl="1"/>
            <a:r>
              <a:rPr lang="en-US" dirty="0" smtClean="0"/>
              <a:t>changing </a:t>
            </a:r>
            <a:r>
              <a:rPr lang="en-US" dirty="0"/>
              <a:t>circumstances, </a:t>
            </a:r>
            <a:endParaRPr lang="en-US" dirty="0" smtClean="0"/>
          </a:p>
          <a:p>
            <a:pPr lvl="1"/>
            <a:r>
              <a:rPr lang="en-US" dirty="0" smtClean="0"/>
              <a:t>multiple </a:t>
            </a:r>
            <a:r>
              <a:rPr lang="en-US" dirty="0"/>
              <a:t>layers of complexity </a:t>
            </a:r>
            <a:endParaRPr lang="en-US" dirty="0" smtClean="0"/>
          </a:p>
          <a:p>
            <a:pPr lvl="1"/>
            <a:r>
              <a:rPr lang="en-US" dirty="0" smtClean="0"/>
              <a:t>interdependencies </a:t>
            </a:r>
            <a:r>
              <a:rPr lang="en-US" dirty="0"/>
              <a:t>with other problems. </a:t>
            </a:r>
          </a:p>
        </p:txBody>
      </p:sp>
    </p:spTree>
    <p:extLst>
      <p:ext uri="{BB962C8B-B14F-4D97-AF65-F5344CB8AC3E}">
        <p14:creationId xmlns:p14="http://schemas.microsoft.com/office/powerpoint/2010/main" val="35241994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4149" y="395785"/>
            <a:ext cx="10739651" cy="5781178"/>
          </a:xfrm>
        </p:spPr>
        <p:txBody>
          <a:bodyPr>
            <a:normAutofit/>
          </a:bodyPr>
          <a:lstStyle/>
          <a:p>
            <a:r>
              <a:rPr lang="en-US" dirty="0" smtClean="0"/>
              <a:t>Albania </a:t>
            </a:r>
            <a:r>
              <a:rPr lang="en-US" dirty="0"/>
              <a:t>is still locked in the phase of on-going large-scale migration (</a:t>
            </a:r>
            <a:r>
              <a:rPr lang="en-US" dirty="0" err="1"/>
              <a:t>Gëdeshi</a:t>
            </a:r>
            <a:r>
              <a:rPr lang="en-US" dirty="0"/>
              <a:t> &amp; King, 2021; King &amp; </a:t>
            </a:r>
            <a:r>
              <a:rPr lang="en-US" dirty="0" err="1"/>
              <a:t>Gëdeshi</a:t>
            </a:r>
            <a:r>
              <a:rPr lang="en-US" dirty="0"/>
              <a:t>, 2019</a:t>
            </a:r>
            <a:r>
              <a:rPr lang="en-US" dirty="0" smtClean="0"/>
              <a:t>)</a:t>
            </a:r>
          </a:p>
          <a:p>
            <a:pPr marL="0" indent="0">
              <a:buNone/>
            </a:pPr>
            <a:endParaRPr lang="en-US" dirty="0" smtClean="0"/>
          </a:p>
          <a:p>
            <a:pPr lvl="1"/>
            <a:r>
              <a:rPr lang="en-US" dirty="0" smtClean="0"/>
              <a:t>young</a:t>
            </a:r>
            <a:r>
              <a:rPr lang="en-US" dirty="0"/>
              <a:t>, educated and qualified people</a:t>
            </a:r>
            <a:r>
              <a:rPr lang="en-US" dirty="0" smtClean="0"/>
              <a:t> </a:t>
            </a:r>
          </a:p>
          <a:p>
            <a:pPr lvl="2"/>
            <a:r>
              <a:rPr lang="en-US" dirty="0"/>
              <a:t>40% of the emigration </a:t>
            </a:r>
            <a:r>
              <a:rPr lang="en-US" dirty="0" smtClean="0"/>
              <a:t>from Albania </a:t>
            </a:r>
            <a:r>
              <a:rPr lang="en-US" dirty="0"/>
              <a:t>could be </a:t>
            </a:r>
            <a:r>
              <a:rPr lang="en-US" dirty="0" smtClean="0"/>
              <a:t>classified </a:t>
            </a:r>
            <a:r>
              <a:rPr lang="en-US" dirty="0"/>
              <a:t>as brain </a:t>
            </a:r>
            <a:r>
              <a:rPr lang="en-US" dirty="0" smtClean="0"/>
              <a:t>drain (</a:t>
            </a:r>
            <a:r>
              <a:rPr lang="en-US" dirty="0" err="1" smtClean="0"/>
              <a:t>Leitner</a:t>
            </a:r>
            <a:r>
              <a:rPr lang="en-US" dirty="0" smtClean="0"/>
              <a:t>, 2021</a:t>
            </a:r>
            <a:r>
              <a:rPr lang="en-US" dirty="0"/>
              <a:t>)</a:t>
            </a:r>
            <a:r>
              <a:rPr lang="en-US" dirty="0" smtClean="0"/>
              <a:t>;</a:t>
            </a:r>
          </a:p>
          <a:p>
            <a:pPr lvl="1"/>
            <a:r>
              <a:rPr lang="en-US" dirty="0"/>
              <a:t>still high potential rates of </a:t>
            </a:r>
            <a:r>
              <a:rPr lang="en-US" dirty="0" smtClean="0"/>
              <a:t>migration</a:t>
            </a:r>
          </a:p>
          <a:p>
            <a:pPr lvl="2"/>
            <a:r>
              <a:rPr lang="en-US" dirty="0" smtClean="0"/>
              <a:t>30% (Public Opinion Balkan Barometer).</a:t>
            </a:r>
            <a:endParaRPr lang="en-US" dirty="0"/>
          </a:p>
          <a:p>
            <a:pPr lvl="1"/>
            <a:r>
              <a:rPr lang="en-US" dirty="0" smtClean="0"/>
              <a:t>high unemployment rates,</a:t>
            </a:r>
          </a:p>
          <a:p>
            <a:pPr lvl="2"/>
            <a:r>
              <a:rPr lang="en-US" dirty="0" smtClean="0"/>
              <a:t>10,9% (INSTAT 2023) </a:t>
            </a:r>
          </a:p>
          <a:p>
            <a:pPr lvl="1"/>
            <a:r>
              <a:rPr lang="en-US" dirty="0" smtClean="0"/>
              <a:t>endemic </a:t>
            </a:r>
            <a:r>
              <a:rPr lang="en-US" dirty="0"/>
              <a:t>corruption, </a:t>
            </a:r>
            <a:endParaRPr lang="en-US" dirty="0" smtClean="0"/>
          </a:p>
          <a:p>
            <a:pPr lvl="1"/>
            <a:r>
              <a:rPr lang="en-US" dirty="0" smtClean="0"/>
              <a:t>the </a:t>
            </a:r>
            <a:r>
              <a:rPr lang="en-US" dirty="0" err="1" smtClean="0"/>
              <a:t>unfavourable</a:t>
            </a:r>
            <a:r>
              <a:rPr lang="en-US" dirty="0" smtClean="0"/>
              <a:t> </a:t>
            </a:r>
            <a:r>
              <a:rPr lang="en-US" dirty="0"/>
              <a:t>business climate, </a:t>
            </a:r>
            <a:endParaRPr lang="en-US" dirty="0" smtClean="0"/>
          </a:p>
          <a:p>
            <a:pPr lvl="1"/>
            <a:r>
              <a:rPr lang="en-US" dirty="0" smtClean="0"/>
              <a:t>informal </a:t>
            </a:r>
            <a:r>
              <a:rPr lang="en-US" dirty="0"/>
              <a:t>markets, </a:t>
            </a:r>
            <a:endParaRPr lang="en-US" dirty="0" smtClean="0"/>
          </a:p>
          <a:p>
            <a:pPr lvl="1"/>
            <a:r>
              <a:rPr lang="en-US" dirty="0" smtClean="0"/>
              <a:t>Low standard of education </a:t>
            </a:r>
            <a:r>
              <a:rPr lang="en-US" dirty="0"/>
              <a:t>and health services </a:t>
            </a:r>
            <a:endParaRPr lang="en-US" dirty="0" smtClean="0"/>
          </a:p>
          <a:p>
            <a:pPr lvl="1"/>
            <a:r>
              <a:rPr lang="en-US" dirty="0" smtClean="0"/>
              <a:t>widening </a:t>
            </a:r>
            <a:r>
              <a:rPr lang="en-US" dirty="0"/>
              <a:t>socio-economic and spatial differences,</a:t>
            </a:r>
          </a:p>
        </p:txBody>
      </p:sp>
    </p:spTree>
    <p:extLst>
      <p:ext uri="{BB962C8B-B14F-4D97-AF65-F5344CB8AC3E}">
        <p14:creationId xmlns:p14="http://schemas.microsoft.com/office/powerpoint/2010/main" val="22202480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virtualization of work </a:t>
            </a:r>
            <a:endParaRPr lang="en-US" dirty="0"/>
          </a:p>
        </p:txBody>
      </p:sp>
      <p:sp>
        <p:nvSpPr>
          <p:cNvPr id="3" name="Content Placeholder 2"/>
          <p:cNvSpPr>
            <a:spLocks noGrp="1"/>
          </p:cNvSpPr>
          <p:nvPr>
            <p:ph idx="1"/>
          </p:nvPr>
        </p:nvSpPr>
        <p:spPr/>
        <p:txBody>
          <a:bodyPr/>
          <a:lstStyle/>
          <a:p>
            <a:r>
              <a:rPr lang="en-US" dirty="0" smtClean="0"/>
              <a:t>Changes of the traditional “social model” of industrialized countries based on </a:t>
            </a:r>
            <a:r>
              <a:rPr lang="en-US" b="1" dirty="0" smtClean="0"/>
              <a:t>place, time and action</a:t>
            </a:r>
          </a:p>
          <a:p>
            <a:pPr lvl="1"/>
            <a:r>
              <a:rPr lang="en-US" dirty="0" smtClean="0"/>
              <a:t>Global integration of work</a:t>
            </a:r>
          </a:p>
          <a:p>
            <a:r>
              <a:rPr lang="en-US" dirty="0" smtClean="0"/>
              <a:t>point of entry for new immigrants</a:t>
            </a:r>
          </a:p>
          <a:p>
            <a:pPr lvl="1"/>
            <a:r>
              <a:rPr lang="en-US" dirty="0"/>
              <a:t>Precarious and atypical work conditions</a:t>
            </a:r>
          </a:p>
          <a:p>
            <a:pPr lvl="1"/>
            <a:r>
              <a:rPr lang="en-US" dirty="0"/>
              <a:t>Non – standard jobs in the platform economy</a:t>
            </a:r>
          </a:p>
          <a:p>
            <a:r>
              <a:rPr lang="en-US" dirty="0" smtClean="0"/>
              <a:t>Silver bullet solution for out migration </a:t>
            </a:r>
            <a:r>
              <a:rPr lang="en-US" dirty="0" smtClean="0"/>
              <a:t>(?)</a:t>
            </a:r>
          </a:p>
          <a:p>
            <a:r>
              <a:rPr lang="en-US" dirty="0"/>
              <a:t>Job offers from online platforms require employees with not very high data entry skills (basic digital knowledge) to software development projects (specialized knowledge) </a:t>
            </a:r>
          </a:p>
          <a:p>
            <a:endParaRPr lang="en-US" dirty="0" smtClean="0"/>
          </a:p>
        </p:txBody>
      </p:sp>
    </p:spTree>
    <p:extLst>
      <p:ext uri="{BB962C8B-B14F-4D97-AF65-F5344CB8AC3E}">
        <p14:creationId xmlns:p14="http://schemas.microsoft.com/office/powerpoint/2010/main" val="7497415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lstStyle/>
          <a:p>
            <a:r>
              <a:rPr lang="en-US" dirty="0" smtClean="0"/>
              <a:t>20 </a:t>
            </a:r>
            <a:r>
              <a:rPr lang="en-US" dirty="0" smtClean="0"/>
              <a:t>in – depth </a:t>
            </a:r>
            <a:r>
              <a:rPr lang="en-US" dirty="0" smtClean="0"/>
              <a:t>interviews </a:t>
            </a:r>
          </a:p>
          <a:p>
            <a:pPr marL="0" indent="0">
              <a:buNone/>
            </a:pPr>
            <a:endParaRPr lang="en-US" dirty="0" smtClean="0"/>
          </a:p>
          <a:p>
            <a:r>
              <a:rPr lang="en-US" dirty="0" smtClean="0"/>
              <a:t>8 women/12 men</a:t>
            </a:r>
          </a:p>
          <a:p>
            <a:pPr marL="0" indent="0">
              <a:buNone/>
            </a:pPr>
            <a:endParaRPr lang="en-US" dirty="0" smtClean="0"/>
          </a:p>
          <a:p>
            <a:r>
              <a:rPr lang="en-US" dirty="0" smtClean="0"/>
              <a:t>IT (12), Teaching (4), Architecture (1), Literature (1), Translator (2) </a:t>
            </a:r>
            <a:endParaRPr lang="en-US" dirty="0" smtClean="0"/>
          </a:p>
          <a:p>
            <a:endParaRPr lang="en-US" dirty="0" smtClean="0"/>
          </a:p>
          <a:p>
            <a:r>
              <a:rPr lang="en-US" i="1" dirty="0" smtClean="0"/>
              <a:t>Transcribed</a:t>
            </a:r>
            <a:r>
              <a:rPr lang="en-US" i="1" dirty="0" smtClean="0"/>
              <a:t>, coded, translated, quoted </a:t>
            </a:r>
            <a:endParaRPr lang="en-US" i="1" dirty="0"/>
          </a:p>
        </p:txBody>
      </p:sp>
    </p:spTree>
    <p:extLst>
      <p:ext uri="{BB962C8B-B14F-4D97-AF65-F5344CB8AC3E}">
        <p14:creationId xmlns:p14="http://schemas.microsoft.com/office/powerpoint/2010/main" val="8701701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749</TotalTime>
  <Words>1020</Words>
  <Application>Microsoft Office PowerPoint</Application>
  <PresentationFormat>Widescreen</PresentationFormat>
  <Paragraphs>99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Cambria</vt:lpstr>
      <vt:lpstr>Office Theme</vt:lpstr>
      <vt:lpstr>PowerPoint Presentation</vt:lpstr>
      <vt:lpstr>Brain drain </vt:lpstr>
      <vt:lpstr>PowerPoint Presentation</vt:lpstr>
      <vt:lpstr>Reasons for choosing a destination country</vt:lpstr>
      <vt:lpstr>There are jobs, but there are not professionals…</vt:lpstr>
      <vt:lpstr>Migration from Albania  wicked problem</vt:lpstr>
      <vt:lpstr>PowerPoint Presentation</vt:lpstr>
      <vt:lpstr>The virtualization of work </vt:lpstr>
      <vt:lpstr>Methodology</vt:lpstr>
      <vt:lpstr>Migration and cloudwork – web-based </vt:lpstr>
      <vt:lpstr>Not only ICT …</vt:lpstr>
      <vt:lpstr>Not only ICT …</vt:lpstr>
      <vt:lpstr>PowerPoint Presentation</vt:lpstr>
      <vt:lpstr>PowerPoint Presentation</vt:lpstr>
      <vt:lpstr>PowerPoint Presentation</vt:lpstr>
      <vt:lpstr>Conclusions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58</cp:revision>
  <dcterms:created xsi:type="dcterms:W3CDTF">2023-06-20T18:23:44Z</dcterms:created>
  <dcterms:modified xsi:type="dcterms:W3CDTF">2023-09-19T08:48:56Z</dcterms:modified>
</cp:coreProperties>
</file>