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8"/>
  </p:notesMasterIdLst>
  <p:sldIdLst>
    <p:sldId id="256" r:id="rId2"/>
    <p:sldId id="272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7" r:id="rId13"/>
    <p:sldId id="268" r:id="rId14"/>
    <p:sldId id="269" r:id="rId15"/>
    <p:sldId id="270" r:id="rId16"/>
    <p:sldId id="273" r:id="rId17"/>
    <p:sldId id="276" r:id="rId18"/>
    <p:sldId id="274" r:id="rId19"/>
    <p:sldId id="275" r:id="rId20"/>
    <p:sldId id="277" r:id="rId21"/>
    <p:sldId id="278" r:id="rId22"/>
    <p:sldId id="279" r:id="rId23"/>
    <p:sldId id="280" r:id="rId24"/>
    <p:sldId id="282" r:id="rId25"/>
    <p:sldId id="281" r:id="rId26"/>
    <p:sldId id="271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487" autoAdjust="0"/>
    <p:restoredTop sz="94660"/>
  </p:normalViewPr>
  <p:slideViewPr>
    <p:cSldViewPr>
      <p:cViewPr varScale="1">
        <p:scale>
          <a:sx n="68" d="100"/>
          <a:sy n="68" d="100"/>
        </p:scale>
        <p:origin x="-1446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3831C8-7C4C-4591-8821-8A0CA34B792E}" type="datetimeFigureOut">
              <a:rPr lang="en-US" smtClean="0"/>
              <a:pPr/>
              <a:t>08.04.2015.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E260FD-2488-459E-BAD0-E9205B0074E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E260FD-2488-459E-BAD0-E9205B0074EB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14522-B419-4AB7-93BD-CD2A7F73AFAB}" type="datetimeFigureOut">
              <a:rPr lang="en-US" smtClean="0"/>
              <a:pPr/>
              <a:t>08.04.2015.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C6F61AA-285E-435C-B17E-C5B7249E518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14522-B419-4AB7-93BD-CD2A7F73AFAB}" type="datetimeFigureOut">
              <a:rPr lang="en-US" smtClean="0"/>
              <a:pPr/>
              <a:t>08.04.2015.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F61AA-285E-435C-B17E-C5B7249E51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EC6F61AA-285E-435C-B17E-C5B7249E518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14522-B419-4AB7-93BD-CD2A7F73AFAB}" type="datetimeFigureOut">
              <a:rPr lang="en-US" smtClean="0"/>
              <a:pPr/>
              <a:t>08.04.2015.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14522-B419-4AB7-93BD-CD2A7F73AFAB}" type="datetimeFigureOut">
              <a:rPr lang="en-US" smtClean="0"/>
              <a:pPr/>
              <a:t>08.04.2015.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EC6F61AA-285E-435C-B17E-C5B7249E518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14522-B419-4AB7-93BD-CD2A7F73AFAB}" type="datetimeFigureOut">
              <a:rPr lang="en-US" smtClean="0"/>
              <a:pPr/>
              <a:t>08.04.2015.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C6F61AA-285E-435C-B17E-C5B7249E518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18014522-B419-4AB7-93BD-CD2A7F73AFAB}" type="datetimeFigureOut">
              <a:rPr lang="en-US" smtClean="0"/>
              <a:pPr/>
              <a:t>08.04.2015.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F61AA-285E-435C-B17E-C5B7249E518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14522-B419-4AB7-93BD-CD2A7F73AFAB}" type="datetimeFigureOut">
              <a:rPr lang="en-US" smtClean="0"/>
              <a:pPr/>
              <a:t>08.04.2015.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EC6F61AA-285E-435C-B17E-C5B7249E518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14522-B419-4AB7-93BD-CD2A7F73AFAB}" type="datetimeFigureOut">
              <a:rPr lang="en-US" smtClean="0"/>
              <a:pPr/>
              <a:t>08.04.2015.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EC6F61AA-285E-435C-B17E-C5B7249E51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14522-B419-4AB7-93BD-CD2A7F73AFAB}" type="datetimeFigureOut">
              <a:rPr lang="en-US" smtClean="0"/>
              <a:pPr/>
              <a:t>08.04.2015.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C6F61AA-285E-435C-B17E-C5B7249E51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C6F61AA-285E-435C-B17E-C5B7249E518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14522-B419-4AB7-93BD-CD2A7F73AFAB}" type="datetimeFigureOut">
              <a:rPr lang="en-US" smtClean="0"/>
              <a:pPr/>
              <a:t>08.04.2015.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EC6F61AA-285E-435C-B17E-C5B7249E518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18014522-B419-4AB7-93BD-CD2A7F73AFAB}" type="datetimeFigureOut">
              <a:rPr lang="en-US" smtClean="0"/>
              <a:pPr/>
              <a:t>08.04.2015.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18014522-B419-4AB7-93BD-CD2A7F73AFAB}" type="datetimeFigureOut">
              <a:rPr lang="en-US" smtClean="0"/>
              <a:pPr/>
              <a:t>08.04.2015.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C6F61AA-285E-435C-B17E-C5B7249E518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mailto:office@publicpolicy.rs" TargetMode="External"/><Relationship Id="rId2" Type="http://schemas.openxmlformats.org/officeDocument/2006/relationships/hyperlink" Target="http://www.publicpolicy.rs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facebook.com/pages/Centar-za-istrazivanje-javnih-politika/183682945154185" TargetMode="External"/><Relationship Id="rId4" Type="http://schemas.openxmlformats.org/officeDocument/2006/relationships/hyperlink" Target="https://twitter.com/PublicPolicyRS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57290" y="5500702"/>
            <a:ext cx="6400800" cy="1752600"/>
          </a:xfrm>
        </p:spPr>
        <p:txBody>
          <a:bodyPr>
            <a:normAutofit/>
          </a:bodyPr>
          <a:lstStyle/>
          <a:p>
            <a:r>
              <a:rPr lang="sr-Latn-RS" sz="2000" dirty="0" smtClean="0">
                <a:solidFill>
                  <a:schemeClr val="tx1"/>
                </a:solidFill>
                <a:latin typeface="Arial Narrow" pitchFamily="34" charset="0"/>
              </a:rPr>
              <a:t>DR Danijela Spasić</a:t>
            </a:r>
          </a:p>
          <a:p>
            <a:r>
              <a:rPr lang="sr-Latn-RS" sz="2000" dirty="0" smtClean="0">
                <a:solidFill>
                  <a:schemeClr val="tx1"/>
                </a:solidFill>
                <a:latin typeface="Arial Narrow" pitchFamily="34" charset="0"/>
              </a:rPr>
              <a:t>Marina Tadić</a:t>
            </a:r>
            <a:endParaRPr lang="en-US" sz="2000" dirty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4348" y="3143248"/>
            <a:ext cx="7772400" cy="1714512"/>
          </a:xfrm>
        </p:spPr>
        <p:txBody>
          <a:bodyPr>
            <a:noAutofit/>
          </a:bodyPr>
          <a:lstStyle/>
          <a:p>
            <a:r>
              <a:rPr lang="sr-Latn-RS" sz="4400" b="1" dirty="0" smtClean="0">
                <a:latin typeface="Arial Narrow" pitchFamily="34" charset="0"/>
              </a:rPr>
              <a:t/>
            </a:r>
            <a:br>
              <a:rPr lang="sr-Latn-RS" sz="4400" b="1" dirty="0" smtClean="0">
                <a:latin typeface="Arial Narrow" pitchFamily="34" charset="0"/>
              </a:rPr>
            </a:br>
            <a:r>
              <a:rPr lang="sr-Latn-RS" sz="4000" b="1" dirty="0" smtClean="0">
                <a:latin typeface="Arial Narrow" pitchFamily="34" charset="0"/>
              </a:rPr>
              <a:t>MLADI I DEMOKRATSKA KONTROLA SEKTORA BEZBEDNOSTI</a:t>
            </a:r>
            <a:endParaRPr lang="en-US" sz="4000" b="1" dirty="0">
              <a:latin typeface="Arial Narrow" pitchFamily="34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6" name="Picture 5" descr="Graphic2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00496" y="285728"/>
            <a:ext cx="1071570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 smtClean="0">
                <a:latin typeface="Arial Narrow" pitchFamily="34" charset="0"/>
              </a:rPr>
              <a:t>Ljudska bezbednost</a:t>
            </a:r>
            <a:endParaRPr lang="en-US" b="1" dirty="0">
              <a:latin typeface="Arial Narrow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endParaRPr lang="sr-Latn-CS" b="1" dirty="0" smtClean="0">
              <a:latin typeface="Arial Narrow" pitchFamily="34" charset="0"/>
            </a:endParaRPr>
          </a:p>
          <a:p>
            <a:pPr lvl="0"/>
            <a:r>
              <a:rPr lang="sr-Latn-CS" b="1" dirty="0" smtClean="0">
                <a:latin typeface="Arial Narrow" pitchFamily="34" charset="0"/>
              </a:rPr>
              <a:t>Cilj ljudske bezbednosti</a:t>
            </a:r>
            <a:r>
              <a:rPr lang="sr-Latn-CS" dirty="0" smtClean="0">
                <a:latin typeface="Arial Narrow" pitchFamily="34" charset="0"/>
              </a:rPr>
              <a:t> je da zaštiti vitalno jezgro ljudskih života od kritičnih i sveobuhvatnih pretnji, a da pri tome ne dovede u pitanje dugoročno ljudsko ispunjenje</a:t>
            </a:r>
            <a:r>
              <a:rPr lang="sr-Cyrl-CS" dirty="0" smtClean="0">
                <a:latin typeface="Arial Narrow" pitchFamily="34" charset="0"/>
              </a:rPr>
              <a:t>.</a:t>
            </a:r>
            <a:endParaRPr lang="sr-Latn-RS" dirty="0" smtClean="0">
              <a:latin typeface="Arial Narrow" pitchFamily="34" charset="0"/>
            </a:endParaRPr>
          </a:p>
          <a:p>
            <a:pPr lvl="0">
              <a:buNone/>
            </a:pPr>
            <a:endParaRPr lang="en-US" dirty="0" smtClean="0">
              <a:latin typeface="Arial Narrow" pitchFamily="34" charset="0"/>
            </a:endParaRPr>
          </a:p>
          <a:p>
            <a:pPr lvl="0"/>
            <a:r>
              <a:rPr lang="sr-Latn-CS" b="1" dirty="0" smtClean="0">
                <a:latin typeface="Arial Narrow" pitchFamily="34" charset="0"/>
              </a:rPr>
              <a:t>Suštinu vitalnog jezgra</a:t>
            </a:r>
            <a:r>
              <a:rPr lang="sr-Latn-CS" dirty="0" smtClean="0">
                <a:latin typeface="Arial Narrow" pitchFamily="34" charset="0"/>
              </a:rPr>
              <a:t> čine fundamentalna ljudska prava i slobode koje se tiču opstanka, sredstava za život i osnovnog dostojanstva. </a:t>
            </a:r>
            <a:endParaRPr lang="en-US" dirty="0" smtClean="0">
              <a:latin typeface="Arial Narrow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 smtClean="0">
                <a:latin typeface="Arial Narrow" pitchFamily="34" charset="0"/>
              </a:rPr>
              <a:t>Izveštaj UNDP iz 1994. godine</a:t>
            </a:r>
            <a:endParaRPr lang="en-US" b="1" dirty="0">
              <a:latin typeface="Arial Narrow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sr-Latn-CS" dirty="0" smtClean="0">
              <a:latin typeface="Arial Narrow" pitchFamily="34" charset="0"/>
            </a:endParaRPr>
          </a:p>
          <a:p>
            <a:pPr algn="ctr">
              <a:buNone/>
            </a:pPr>
            <a:r>
              <a:rPr lang="sr-Latn-CS" dirty="0" smtClean="0">
                <a:latin typeface="Arial Narrow" pitchFamily="34" charset="0"/>
              </a:rPr>
              <a:t>Ekonomska bezbednost</a:t>
            </a:r>
            <a:endParaRPr lang="en-US" dirty="0" smtClean="0">
              <a:latin typeface="Arial Narrow" pitchFamily="34" charset="0"/>
            </a:endParaRPr>
          </a:p>
          <a:p>
            <a:pPr algn="ctr">
              <a:buNone/>
            </a:pPr>
            <a:r>
              <a:rPr lang="sr-Latn-CS" dirty="0" smtClean="0">
                <a:latin typeface="Arial Narrow" pitchFamily="34" charset="0"/>
              </a:rPr>
              <a:t>Bezbenost u pogledu hrane</a:t>
            </a:r>
            <a:endParaRPr lang="en-US" dirty="0" smtClean="0">
              <a:latin typeface="Arial Narrow" pitchFamily="34" charset="0"/>
            </a:endParaRPr>
          </a:p>
          <a:p>
            <a:pPr algn="ctr">
              <a:buNone/>
            </a:pPr>
            <a:r>
              <a:rPr lang="sr-Latn-CS" dirty="0" smtClean="0">
                <a:latin typeface="Arial Narrow" pitchFamily="34" charset="0"/>
              </a:rPr>
              <a:t>Zdravstvena bezbednost</a:t>
            </a:r>
            <a:endParaRPr lang="en-US" dirty="0" smtClean="0">
              <a:latin typeface="Arial Narrow" pitchFamily="34" charset="0"/>
            </a:endParaRPr>
          </a:p>
          <a:p>
            <a:pPr algn="ctr">
              <a:buNone/>
            </a:pPr>
            <a:r>
              <a:rPr lang="sr-Latn-CS" dirty="0" smtClean="0">
                <a:latin typeface="Arial Narrow" pitchFamily="34" charset="0"/>
              </a:rPr>
              <a:t>Bezbednost životne sredine</a:t>
            </a:r>
            <a:endParaRPr lang="en-US" dirty="0" smtClean="0">
              <a:latin typeface="Arial Narrow" pitchFamily="34" charset="0"/>
            </a:endParaRPr>
          </a:p>
          <a:p>
            <a:pPr algn="ctr">
              <a:buNone/>
            </a:pPr>
            <a:r>
              <a:rPr lang="sr-Latn-CS" dirty="0" smtClean="0">
                <a:latin typeface="Arial Narrow" pitchFamily="34" charset="0"/>
              </a:rPr>
              <a:t>Lična bezbednost</a:t>
            </a:r>
            <a:endParaRPr lang="en-US" dirty="0" smtClean="0">
              <a:latin typeface="Arial Narrow" pitchFamily="34" charset="0"/>
            </a:endParaRPr>
          </a:p>
          <a:p>
            <a:pPr algn="ctr">
              <a:buNone/>
            </a:pPr>
            <a:r>
              <a:rPr lang="sr-Latn-CS" dirty="0" smtClean="0">
                <a:latin typeface="Arial Narrow" pitchFamily="34" charset="0"/>
              </a:rPr>
              <a:t>Bezbednost zajednice</a:t>
            </a:r>
            <a:endParaRPr lang="en-US" dirty="0" smtClean="0">
              <a:latin typeface="Arial Narrow" pitchFamily="34" charset="0"/>
            </a:endParaRPr>
          </a:p>
          <a:p>
            <a:pPr algn="ctr">
              <a:buNone/>
            </a:pPr>
            <a:r>
              <a:rPr lang="sr-Latn-CS" dirty="0" smtClean="0">
                <a:latin typeface="Arial Narrow" pitchFamily="34" charset="0"/>
              </a:rPr>
              <a:t>Politička bezbednost</a:t>
            </a:r>
            <a:endParaRPr lang="en-US" dirty="0" smtClean="0">
              <a:latin typeface="Arial Narrow" pitchFamily="34" charset="0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 smtClean="0">
                <a:latin typeface="Arial Narrow" pitchFamily="34" charset="0"/>
              </a:rPr>
              <a:t>Ko pruža bezbednost u lokalnoj zajednici?</a:t>
            </a:r>
            <a:endParaRPr lang="en-US" b="1" dirty="0">
              <a:latin typeface="Arial Narrow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sr-Latn-RS" dirty="0" smtClean="0">
              <a:latin typeface="Arial Narrow" pitchFamily="34" charset="0"/>
            </a:endParaRPr>
          </a:p>
          <a:p>
            <a:r>
              <a:rPr lang="sr-Latn-RS" dirty="0" smtClean="0">
                <a:latin typeface="Arial Narrow" pitchFamily="34" charset="0"/>
              </a:rPr>
              <a:t>Policija kao resurs zajednice</a:t>
            </a:r>
          </a:p>
          <a:p>
            <a:pPr>
              <a:buNone/>
            </a:pPr>
            <a:endParaRPr lang="sr-Latn-RS" dirty="0" smtClean="0">
              <a:latin typeface="Arial Narrow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sr-Latn-RS" dirty="0" smtClean="0">
                <a:latin typeface="Arial Narrow" pitchFamily="34" charset="0"/>
              </a:rPr>
              <a:t>Koncept policijskog rada u lokalnoj zajednici</a:t>
            </a:r>
          </a:p>
          <a:p>
            <a:pPr>
              <a:buFont typeface="Wingdings" pitchFamily="2" charset="2"/>
              <a:buChar char="ü"/>
            </a:pPr>
            <a:r>
              <a:rPr lang="sr-Latn-RS" dirty="0" smtClean="0">
                <a:latin typeface="Arial Narrow" pitchFamily="34" charset="0"/>
              </a:rPr>
              <a:t>Prevencija, problemski rad, partnerstvo sa zajednicom</a:t>
            </a:r>
          </a:p>
          <a:p>
            <a:pPr>
              <a:buFont typeface="Wingdings" pitchFamily="2" charset="2"/>
              <a:buChar char="ü"/>
            </a:pPr>
            <a:r>
              <a:rPr lang="sr-Latn-RS" dirty="0" smtClean="0">
                <a:latin typeface="Arial Narrow" pitchFamily="34" charset="0"/>
              </a:rPr>
              <a:t>Policijska etika</a:t>
            </a:r>
          </a:p>
          <a:p>
            <a:pPr>
              <a:buFont typeface="Wingdings" pitchFamily="2" charset="2"/>
              <a:buChar char="ü"/>
            </a:pPr>
            <a:r>
              <a:rPr lang="sr-Latn-RS" dirty="0" smtClean="0">
                <a:latin typeface="Arial Narrow" pitchFamily="34" charset="0"/>
              </a:rPr>
              <a:t>Policijska kultura</a:t>
            </a:r>
            <a:endParaRPr lang="en-US" dirty="0">
              <a:latin typeface="Arial Narrow" pitchFamily="34" charset="0"/>
            </a:endParaRPr>
          </a:p>
        </p:txBody>
      </p:sp>
      <p:pic>
        <p:nvPicPr>
          <p:cNvPr id="5" name="Picture 4" descr="MC900233443.WM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3571868" y="4254938"/>
            <a:ext cx="2214546" cy="2603062"/>
          </a:xfrm>
          <a:prstGeom prst="rect">
            <a:avLst/>
          </a:prstGeo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b="1" dirty="0">
              <a:latin typeface="Arial Narrow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endParaRPr lang="sr-Latn-RS" sz="3200" dirty="0" smtClean="0">
              <a:latin typeface="Arial Narrow" pitchFamily="34" charset="0"/>
            </a:endParaRPr>
          </a:p>
          <a:p>
            <a:pPr algn="ctr">
              <a:buNone/>
            </a:pPr>
            <a:r>
              <a:rPr lang="sr-Latn-RS" sz="3200" b="1" dirty="0" smtClean="0">
                <a:solidFill>
                  <a:schemeClr val="bg1"/>
                </a:solidFill>
                <a:latin typeface="Arial Narrow" pitchFamily="34" charset="0"/>
              </a:rPr>
              <a:t>Bezbednost na Google</a:t>
            </a:r>
          </a:p>
          <a:p>
            <a:pPr algn="ctr">
              <a:buNone/>
            </a:pPr>
            <a:r>
              <a:rPr lang="sr-Latn-RS" sz="3200" b="1" dirty="0" smtClean="0">
                <a:solidFill>
                  <a:schemeClr val="bg1"/>
                </a:solidFill>
                <a:latin typeface="Arial Narrow" pitchFamily="34" charset="0"/>
              </a:rPr>
              <a:t>	1.4.2015: </a:t>
            </a:r>
            <a:r>
              <a:rPr lang="en-US" sz="3200" b="1" dirty="0" smtClean="0">
                <a:solidFill>
                  <a:schemeClr val="bg1"/>
                </a:solidFill>
                <a:latin typeface="Arial Narrow" pitchFamily="34" charset="0"/>
              </a:rPr>
              <a:t>2</a:t>
            </a:r>
            <a:r>
              <a:rPr lang="sr-Latn-RS" sz="3200" b="1" dirty="0" smtClean="0">
                <a:solidFill>
                  <a:schemeClr val="bg1"/>
                </a:solidFill>
                <a:latin typeface="Arial Narrow" pitchFamily="34" charset="0"/>
              </a:rPr>
              <a:t> </a:t>
            </a:r>
            <a:r>
              <a:rPr lang="en-US" sz="3200" b="1" dirty="0" smtClean="0">
                <a:solidFill>
                  <a:schemeClr val="bg1"/>
                </a:solidFill>
                <a:latin typeface="Arial Narrow" pitchFamily="34" charset="0"/>
              </a:rPr>
              <a:t>170</a:t>
            </a:r>
            <a:r>
              <a:rPr lang="sr-Latn-RS" sz="3200" b="1" dirty="0" smtClean="0">
                <a:solidFill>
                  <a:schemeClr val="bg1"/>
                </a:solidFill>
                <a:latin typeface="Arial Narrow" pitchFamily="34" charset="0"/>
              </a:rPr>
              <a:t> </a:t>
            </a:r>
            <a:r>
              <a:rPr lang="en-US" sz="3200" b="1" dirty="0" smtClean="0">
                <a:solidFill>
                  <a:schemeClr val="bg1"/>
                </a:solidFill>
                <a:latin typeface="Arial Narrow" pitchFamily="34" charset="0"/>
              </a:rPr>
              <a:t>000</a:t>
            </a:r>
            <a:r>
              <a:rPr lang="sr-Latn-RS" sz="3200" b="1" dirty="0" smtClean="0">
                <a:solidFill>
                  <a:schemeClr val="bg1"/>
                </a:solidFill>
                <a:latin typeface="Arial Narrow" pitchFamily="34" charset="0"/>
              </a:rPr>
              <a:t> </a:t>
            </a:r>
            <a:r>
              <a:rPr lang="en-US" sz="3200" b="1" dirty="0" smtClean="0">
                <a:solidFill>
                  <a:schemeClr val="bg1"/>
                </a:solidFill>
                <a:latin typeface="Arial Narrow" pitchFamily="34" charset="0"/>
              </a:rPr>
              <a:t>000</a:t>
            </a:r>
            <a:r>
              <a:rPr lang="sr-Latn-RS" sz="3200" b="1" dirty="0" smtClean="0">
                <a:solidFill>
                  <a:schemeClr val="bg1"/>
                </a:solidFill>
                <a:latin typeface="Arial Narrow" pitchFamily="34" charset="0"/>
              </a:rPr>
              <a:t> (2009: 579 000 000)</a:t>
            </a:r>
          </a:p>
          <a:p>
            <a:pPr algn="ctr">
              <a:buNone/>
            </a:pPr>
            <a:endParaRPr lang="sr-Latn-RS" sz="3200" b="1" dirty="0" smtClean="0">
              <a:solidFill>
                <a:schemeClr val="bg1"/>
              </a:solidFill>
              <a:latin typeface="Arial Narrow" pitchFamily="34" charset="0"/>
            </a:endParaRPr>
          </a:p>
          <a:p>
            <a:pPr algn="ctr">
              <a:buNone/>
            </a:pPr>
            <a:r>
              <a:rPr lang="sr-Latn-RS" sz="3200" b="1" dirty="0" smtClean="0">
                <a:solidFill>
                  <a:schemeClr val="bg1"/>
                </a:solidFill>
                <a:latin typeface="Arial Narrow" pitchFamily="34" charset="0"/>
              </a:rPr>
              <a:t>Sloboda – </a:t>
            </a:r>
            <a:r>
              <a:rPr lang="en-US" sz="3200" b="1" dirty="0" smtClean="0">
                <a:solidFill>
                  <a:schemeClr val="bg1"/>
                </a:solidFill>
                <a:latin typeface="Arial Narrow" pitchFamily="34" charset="0"/>
              </a:rPr>
              <a:t>632</a:t>
            </a:r>
            <a:r>
              <a:rPr lang="sr-Latn-RS" sz="3200" b="1" dirty="0" smtClean="0">
                <a:solidFill>
                  <a:schemeClr val="bg1"/>
                </a:solidFill>
                <a:latin typeface="Arial Narrow" pitchFamily="34" charset="0"/>
              </a:rPr>
              <a:t> </a:t>
            </a:r>
            <a:r>
              <a:rPr lang="en-US" sz="3200" b="1" dirty="0" smtClean="0">
                <a:solidFill>
                  <a:schemeClr val="bg1"/>
                </a:solidFill>
                <a:latin typeface="Arial Narrow" pitchFamily="34" charset="0"/>
              </a:rPr>
              <a:t>000</a:t>
            </a:r>
            <a:r>
              <a:rPr lang="sr-Latn-RS" sz="3200" b="1" dirty="0" smtClean="0">
                <a:solidFill>
                  <a:schemeClr val="bg1"/>
                </a:solidFill>
                <a:latin typeface="Arial Narrow" pitchFamily="34" charset="0"/>
              </a:rPr>
              <a:t> </a:t>
            </a:r>
            <a:r>
              <a:rPr lang="en-US" sz="3200" b="1" dirty="0" smtClean="0">
                <a:solidFill>
                  <a:schemeClr val="bg1"/>
                </a:solidFill>
                <a:latin typeface="Arial Narrow" pitchFamily="34" charset="0"/>
              </a:rPr>
              <a:t>000</a:t>
            </a:r>
            <a:endParaRPr lang="sr-Latn-RS" sz="3200" b="1" dirty="0" smtClean="0">
              <a:solidFill>
                <a:schemeClr val="bg1"/>
              </a:solidFill>
              <a:latin typeface="Arial Narrow" pitchFamily="34" charset="0"/>
            </a:endParaRPr>
          </a:p>
          <a:p>
            <a:pPr algn="ctr">
              <a:buNone/>
            </a:pPr>
            <a:r>
              <a:rPr lang="sr-Latn-RS" sz="3200" b="1" dirty="0" smtClean="0">
                <a:solidFill>
                  <a:schemeClr val="bg1"/>
                </a:solidFill>
                <a:latin typeface="Arial Narrow" pitchFamily="34" charset="0"/>
              </a:rPr>
              <a:t>Mir – </a:t>
            </a:r>
            <a:r>
              <a:rPr lang="en-US" sz="3200" b="1" dirty="0" smtClean="0">
                <a:solidFill>
                  <a:schemeClr val="bg1"/>
                </a:solidFill>
                <a:latin typeface="Arial Narrow" pitchFamily="34" charset="0"/>
              </a:rPr>
              <a:t>804</a:t>
            </a:r>
            <a:r>
              <a:rPr lang="sr-Latn-RS" sz="3200" b="1" dirty="0" smtClean="0">
                <a:solidFill>
                  <a:schemeClr val="bg1"/>
                </a:solidFill>
                <a:latin typeface="Arial Narrow" pitchFamily="34" charset="0"/>
              </a:rPr>
              <a:t> </a:t>
            </a:r>
            <a:r>
              <a:rPr lang="en-US" sz="3200" b="1" dirty="0" smtClean="0">
                <a:solidFill>
                  <a:schemeClr val="bg1"/>
                </a:solidFill>
                <a:latin typeface="Arial Narrow" pitchFamily="34" charset="0"/>
              </a:rPr>
              <a:t>000</a:t>
            </a:r>
            <a:r>
              <a:rPr lang="sr-Latn-RS" sz="3200" b="1" dirty="0" smtClean="0">
                <a:solidFill>
                  <a:schemeClr val="bg1"/>
                </a:solidFill>
                <a:latin typeface="Arial Narrow" pitchFamily="34" charset="0"/>
              </a:rPr>
              <a:t> </a:t>
            </a:r>
            <a:r>
              <a:rPr lang="en-US" sz="3200" b="1" dirty="0" smtClean="0">
                <a:solidFill>
                  <a:schemeClr val="bg1"/>
                </a:solidFill>
                <a:latin typeface="Arial Narrow" pitchFamily="34" charset="0"/>
              </a:rPr>
              <a:t>000</a:t>
            </a:r>
            <a:r>
              <a:rPr lang="sr-Latn-RS" sz="3200" b="1" dirty="0" smtClean="0">
                <a:solidFill>
                  <a:schemeClr val="bg1"/>
                </a:solidFill>
                <a:latin typeface="Arial Narrow" pitchFamily="34" charset="0"/>
              </a:rPr>
              <a:t>	</a:t>
            </a:r>
          </a:p>
          <a:p>
            <a:pPr algn="ctr">
              <a:buNone/>
            </a:pPr>
            <a:r>
              <a:rPr lang="sr-Latn-RS" sz="3200" b="1" dirty="0" smtClean="0">
                <a:solidFill>
                  <a:schemeClr val="bg1"/>
                </a:solidFill>
                <a:latin typeface="Arial Narrow" pitchFamily="34" charset="0"/>
              </a:rPr>
              <a:t>	Rat – </a:t>
            </a:r>
            <a:r>
              <a:rPr lang="en-US" sz="3200" b="1" dirty="0" smtClean="0">
                <a:solidFill>
                  <a:schemeClr val="bg1"/>
                </a:solidFill>
                <a:latin typeface="Arial Narrow" pitchFamily="34" charset="0"/>
              </a:rPr>
              <a:t>2</a:t>
            </a:r>
            <a:r>
              <a:rPr lang="sr-Latn-RS" sz="3200" b="1" dirty="0" smtClean="0">
                <a:solidFill>
                  <a:schemeClr val="bg1"/>
                </a:solidFill>
                <a:latin typeface="Arial Narrow" pitchFamily="34" charset="0"/>
              </a:rPr>
              <a:t> </a:t>
            </a:r>
            <a:r>
              <a:rPr lang="en-US" sz="3200" b="1" dirty="0" smtClean="0">
                <a:solidFill>
                  <a:schemeClr val="bg1"/>
                </a:solidFill>
                <a:latin typeface="Arial Narrow" pitchFamily="34" charset="0"/>
              </a:rPr>
              <a:t>130</a:t>
            </a:r>
            <a:r>
              <a:rPr lang="sr-Latn-RS" sz="3200" b="1" dirty="0" smtClean="0">
                <a:solidFill>
                  <a:schemeClr val="bg1"/>
                </a:solidFill>
                <a:latin typeface="Arial Narrow" pitchFamily="34" charset="0"/>
              </a:rPr>
              <a:t> </a:t>
            </a:r>
            <a:r>
              <a:rPr lang="en-US" sz="3200" b="1" dirty="0" smtClean="0">
                <a:solidFill>
                  <a:schemeClr val="bg1"/>
                </a:solidFill>
                <a:latin typeface="Arial Narrow" pitchFamily="34" charset="0"/>
              </a:rPr>
              <a:t>000</a:t>
            </a:r>
            <a:r>
              <a:rPr lang="sr-Latn-RS" sz="3200" b="1" dirty="0" smtClean="0">
                <a:solidFill>
                  <a:schemeClr val="bg1"/>
                </a:solidFill>
                <a:latin typeface="Arial Narrow" pitchFamily="34" charset="0"/>
              </a:rPr>
              <a:t> </a:t>
            </a:r>
            <a:r>
              <a:rPr lang="en-US" sz="3200" b="1" dirty="0" smtClean="0">
                <a:solidFill>
                  <a:schemeClr val="bg1"/>
                </a:solidFill>
                <a:latin typeface="Arial Narrow" pitchFamily="34" charset="0"/>
              </a:rPr>
              <a:t>000</a:t>
            </a:r>
            <a:endParaRPr lang="sr-Latn-RS" sz="3200" b="1" dirty="0" smtClean="0">
              <a:solidFill>
                <a:schemeClr val="bg1"/>
              </a:solidFill>
              <a:latin typeface="Arial Narrow" pitchFamily="34" charset="0"/>
            </a:endParaRPr>
          </a:p>
          <a:p>
            <a:pPr algn="ctr">
              <a:buNone/>
            </a:pPr>
            <a:r>
              <a:rPr lang="sr-Latn-RS" sz="3200" b="1" dirty="0" smtClean="0">
                <a:solidFill>
                  <a:schemeClr val="bg1"/>
                </a:solidFill>
                <a:latin typeface="Arial Narrow" pitchFamily="34" charset="0"/>
              </a:rPr>
              <a:t>	Porodica – </a:t>
            </a:r>
            <a:r>
              <a:rPr lang="en-US" sz="3200" b="1" dirty="0" smtClean="0">
                <a:solidFill>
                  <a:schemeClr val="bg1"/>
                </a:solidFill>
                <a:latin typeface="Arial Narrow" pitchFamily="34" charset="0"/>
              </a:rPr>
              <a:t>5</a:t>
            </a:r>
            <a:r>
              <a:rPr lang="sr-Latn-RS" sz="3200" b="1" dirty="0" smtClean="0">
                <a:solidFill>
                  <a:schemeClr val="bg1"/>
                </a:solidFill>
                <a:latin typeface="Arial Narrow" pitchFamily="34" charset="0"/>
              </a:rPr>
              <a:t> </a:t>
            </a:r>
            <a:r>
              <a:rPr lang="en-US" sz="3200" b="1" dirty="0" smtClean="0">
                <a:solidFill>
                  <a:schemeClr val="bg1"/>
                </a:solidFill>
                <a:latin typeface="Arial Narrow" pitchFamily="34" charset="0"/>
              </a:rPr>
              <a:t>300</a:t>
            </a:r>
            <a:r>
              <a:rPr lang="sr-Latn-RS" sz="3200" b="1" dirty="0" smtClean="0">
                <a:solidFill>
                  <a:schemeClr val="bg1"/>
                </a:solidFill>
                <a:latin typeface="Arial Narrow" pitchFamily="34" charset="0"/>
              </a:rPr>
              <a:t> </a:t>
            </a:r>
            <a:r>
              <a:rPr lang="en-US" sz="3200" b="1" dirty="0" smtClean="0">
                <a:solidFill>
                  <a:schemeClr val="bg1"/>
                </a:solidFill>
                <a:latin typeface="Arial Narrow" pitchFamily="34" charset="0"/>
              </a:rPr>
              <a:t>000</a:t>
            </a:r>
            <a:r>
              <a:rPr lang="sr-Latn-RS" sz="3200" b="1" dirty="0" smtClean="0">
                <a:solidFill>
                  <a:schemeClr val="bg1"/>
                </a:solidFill>
                <a:latin typeface="Arial Narrow" pitchFamily="34" charset="0"/>
              </a:rPr>
              <a:t> </a:t>
            </a:r>
            <a:r>
              <a:rPr lang="en-US" sz="3200" b="1" dirty="0" smtClean="0">
                <a:solidFill>
                  <a:schemeClr val="bg1"/>
                </a:solidFill>
                <a:latin typeface="Arial Narrow" pitchFamily="34" charset="0"/>
              </a:rPr>
              <a:t>000</a:t>
            </a:r>
            <a:endParaRPr lang="en-US" sz="32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 smtClean="0">
                <a:latin typeface="Arial Narrow" pitchFamily="34" charset="0"/>
              </a:rPr>
              <a:t>Bezbednost posle Hladnog rata</a:t>
            </a:r>
            <a:endParaRPr lang="en-US" b="1" dirty="0">
              <a:latin typeface="Arial Narrow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endParaRPr lang="sr-Latn-RS" dirty="0" smtClean="0">
              <a:latin typeface="Arial Narrow" pitchFamily="34" charset="0"/>
            </a:endParaRPr>
          </a:p>
          <a:p>
            <a:r>
              <a:rPr lang="sr-Latn-RS" dirty="0" smtClean="0">
                <a:latin typeface="Arial Narrow" pitchFamily="34" charset="0"/>
              </a:rPr>
              <a:t>Proširivanje pojma bezbednosti </a:t>
            </a:r>
          </a:p>
          <a:p>
            <a:r>
              <a:rPr lang="sr-Latn-RS" dirty="0" smtClean="0">
                <a:latin typeface="Arial Narrow" pitchFamily="34" charset="0"/>
              </a:rPr>
              <a:t>Produbljivanje pojma bezbednosti</a:t>
            </a:r>
          </a:p>
          <a:p>
            <a:endParaRPr lang="sr-Latn-RS" dirty="0" smtClean="0">
              <a:latin typeface="Arial Narrow" pitchFamily="34" charset="0"/>
            </a:endParaRPr>
          </a:p>
          <a:p>
            <a:r>
              <a:rPr lang="sr-Latn-RS" dirty="0" smtClean="0">
                <a:latin typeface="Arial Narrow" pitchFamily="34" charset="0"/>
              </a:rPr>
              <a:t>Vojna, politička, ekonomska, socijetalna, ekološka </a:t>
            </a:r>
            <a:r>
              <a:rPr lang="sr-Latn-RS" i="1" dirty="0" smtClean="0">
                <a:latin typeface="Arial Narrow" pitchFamily="34" charset="0"/>
              </a:rPr>
              <a:t>(Kopenhaška škola studija bezbednosti)</a:t>
            </a:r>
          </a:p>
          <a:p>
            <a:pPr>
              <a:buNone/>
            </a:pPr>
            <a:endParaRPr lang="sr-Latn-RS" dirty="0" smtClean="0">
              <a:latin typeface="Arial Narrow" pitchFamily="34" charset="0"/>
            </a:endParaRPr>
          </a:p>
          <a:p>
            <a:r>
              <a:rPr lang="sr-Latn-RS" dirty="0" smtClean="0">
                <a:latin typeface="Arial Narrow" pitchFamily="34" charset="0"/>
              </a:rPr>
              <a:t>Individualna </a:t>
            </a:r>
          </a:p>
          <a:p>
            <a:r>
              <a:rPr lang="sr-Latn-RS" dirty="0" smtClean="0">
                <a:latin typeface="Arial Narrow" pitchFamily="34" charset="0"/>
              </a:rPr>
              <a:t>Nacionalna</a:t>
            </a:r>
          </a:p>
          <a:p>
            <a:r>
              <a:rPr lang="sr-Latn-RS" dirty="0" smtClean="0">
                <a:latin typeface="Arial Narrow" pitchFamily="34" charset="0"/>
              </a:rPr>
              <a:t>(Regionalna)</a:t>
            </a:r>
          </a:p>
          <a:p>
            <a:r>
              <a:rPr lang="sr-Latn-RS" dirty="0" smtClean="0">
                <a:latin typeface="Arial Narrow" pitchFamily="34" charset="0"/>
              </a:rPr>
              <a:t>Međunarodna/globalna</a:t>
            </a:r>
          </a:p>
          <a:p>
            <a:endParaRPr lang="sr-Latn-RS" dirty="0" smtClean="0">
              <a:latin typeface="Arial Narrow" pitchFamily="34" charset="0"/>
            </a:endParaRPr>
          </a:p>
          <a:p>
            <a:pPr>
              <a:buNone/>
            </a:pPr>
            <a:endParaRPr lang="sr-Latn-RS" dirty="0" smtClean="0">
              <a:latin typeface="Arial Narrow" pitchFamily="34" charset="0"/>
            </a:endParaRPr>
          </a:p>
          <a:p>
            <a:pPr>
              <a:buNone/>
            </a:pPr>
            <a:endParaRPr lang="sr-Latn-RS" dirty="0" smtClean="0">
              <a:latin typeface="Arial Narrow" pitchFamily="34" charset="0"/>
            </a:endParaRPr>
          </a:p>
          <a:p>
            <a:endParaRPr lang="en-US" dirty="0"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 smtClean="0">
                <a:latin typeface="Arial Narrow" pitchFamily="34" charset="0"/>
              </a:rPr>
              <a:t>Globalna vs. nacionalna bezbednost</a:t>
            </a:r>
            <a:endParaRPr lang="en-US" b="1" dirty="0">
              <a:latin typeface="Arial Narrow" pitchFamily="34" charset="0"/>
            </a:endParaRPr>
          </a:p>
        </p:txBody>
      </p:sp>
      <p:pic>
        <p:nvPicPr>
          <p:cNvPr id="4" name="Content Placeholder 3" descr="terrorism-1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714348" y="2357430"/>
            <a:ext cx="3214710" cy="3214710"/>
          </a:xfrm>
        </p:spPr>
      </p:pic>
      <p:pic>
        <p:nvPicPr>
          <p:cNvPr id="3074" name="Picture 2" descr="C:\Users\Ivana\Desktop\Kosovo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86314" y="2714620"/>
            <a:ext cx="3525498" cy="264320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b="1" dirty="0" smtClean="0">
                <a:latin typeface="Arial Narrow" pitchFamily="34" charset="0"/>
              </a:rPr>
              <a:t>Šta ugrožava bezbednost Srbije?</a:t>
            </a:r>
            <a:endParaRPr lang="en-US" b="1" dirty="0">
              <a:latin typeface="Arial Narrow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ctr">
              <a:buNone/>
            </a:pPr>
            <a:r>
              <a:rPr lang="sr-Latn-RS" sz="2300" b="1" dirty="0" smtClean="0">
                <a:latin typeface="Arial Narrow" pitchFamily="34" charset="0"/>
              </a:rPr>
              <a:t>Strategija nacionalne bezbednosti Republike Srbije (2009):</a:t>
            </a:r>
          </a:p>
          <a:p>
            <a:pPr algn="ctr">
              <a:buNone/>
            </a:pPr>
            <a:r>
              <a:rPr lang="sr-Latn-RS" sz="2200" dirty="0" smtClean="0">
                <a:latin typeface="Arial Narrow" pitchFamily="34" charset="0"/>
              </a:rPr>
              <a:t>Protivpravno i jednostrano proglašena nezavisnost Kosova,</a:t>
            </a:r>
          </a:p>
          <a:p>
            <a:pPr algn="ctr">
              <a:buNone/>
            </a:pPr>
            <a:r>
              <a:rPr lang="sr-Latn-RS" sz="2200" dirty="0" smtClean="0">
                <a:latin typeface="Arial Narrow" pitchFamily="34" charset="0"/>
              </a:rPr>
              <a:t>oružana agresija, separatističke težnje, terorizam,</a:t>
            </a:r>
          </a:p>
          <a:p>
            <a:pPr algn="ctr">
              <a:buNone/>
            </a:pPr>
            <a:r>
              <a:rPr lang="sr-Latn-RS" sz="2200" dirty="0" smtClean="0">
                <a:latin typeface="Arial Narrow" pitchFamily="34" charset="0"/>
              </a:rPr>
              <a:t>oružje za masovno uništenje, nacionalni i verski ekstremizam,</a:t>
            </a:r>
          </a:p>
          <a:p>
            <a:pPr algn="ctr">
              <a:buNone/>
            </a:pPr>
            <a:r>
              <a:rPr lang="sr-Latn-RS" sz="2200" dirty="0" smtClean="0">
                <a:latin typeface="Arial Narrow" pitchFamily="34" charset="0"/>
              </a:rPr>
              <a:t>obaveštajna delatnost, organizovani kriminal, korupcija,</a:t>
            </a:r>
          </a:p>
          <a:p>
            <a:pPr algn="ctr">
              <a:buNone/>
            </a:pPr>
            <a:r>
              <a:rPr lang="sr-Latn-RS" sz="2200" dirty="0" smtClean="0">
                <a:latin typeface="Arial Narrow" pitchFamily="34" charset="0"/>
              </a:rPr>
              <a:t>problemi ekonomskog razvoja, energetska bezbednost, </a:t>
            </a:r>
          </a:p>
          <a:p>
            <a:pPr algn="ctr">
              <a:buNone/>
            </a:pPr>
            <a:r>
              <a:rPr lang="sr-Latn-RS" sz="2200" dirty="0" smtClean="0">
                <a:latin typeface="Arial Narrow" pitchFamily="34" charset="0"/>
              </a:rPr>
              <a:t>neravnomeran privredni i demografski razvoj,</a:t>
            </a:r>
          </a:p>
          <a:p>
            <a:pPr algn="ctr">
              <a:buNone/>
            </a:pPr>
            <a:r>
              <a:rPr lang="sr-Latn-RS" sz="2200" dirty="0" smtClean="0">
                <a:latin typeface="Arial Narrow" pitchFamily="34" charset="0"/>
              </a:rPr>
              <a:t>nerešen status izbeglih i interno raseljenih, razgraničenje</a:t>
            </a:r>
          </a:p>
          <a:p>
            <a:pPr algn="ctr">
              <a:buNone/>
            </a:pPr>
            <a:r>
              <a:rPr lang="sr-Latn-RS" sz="2200" dirty="0" smtClean="0">
                <a:latin typeface="Arial Narrow" pitchFamily="34" charset="0"/>
              </a:rPr>
              <a:t>ugrožavanje životne sredine</a:t>
            </a:r>
          </a:p>
          <a:p>
            <a:pPr algn="ctr">
              <a:buNone/>
            </a:pPr>
            <a:r>
              <a:rPr lang="sr-Latn-RS" sz="2200" dirty="0" smtClean="0">
                <a:latin typeface="Arial Narrow" pitchFamily="34" charset="0"/>
              </a:rPr>
              <a:t>posledice elementarnih nepogoda i tehnoloških nesreća</a:t>
            </a:r>
          </a:p>
          <a:p>
            <a:pPr algn="ctr">
              <a:buNone/>
            </a:pPr>
            <a:r>
              <a:rPr lang="sr-Latn-RS" sz="2200" dirty="0" smtClean="0">
                <a:latin typeface="Arial Narrow" pitchFamily="34" charset="0"/>
              </a:rPr>
              <a:t>narkomanija, verske sekte</a:t>
            </a:r>
          </a:p>
          <a:p>
            <a:pPr algn="ctr">
              <a:buNone/>
            </a:pPr>
            <a:r>
              <a:rPr lang="sr-Latn-RS" sz="2200" dirty="0" smtClean="0">
                <a:latin typeface="Arial Narrow" pitchFamily="34" charset="0"/>
              </a:rPr>
              <a:t>visokotehnološki kriminal, itd.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 smtClean="0">
                <a:latin typeface="Arial Narrow" pitchFamily="34" charset="0"/>
              </a:rPr>
              <a:t>Reforma sektora bezbednosti </a:t>
            </a:r>
            <a:endParaRPr lang="en-US" b="1" dirty="0">
              <a:latin typeface="Arial Narrow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Latn-RS" dirty="0" smtClean="0">
                <a:latin typeface="Arial Narrow" pitchFamily="34" charset="0"/>
              </a:rPr>
              <a:t>Sektor bezbednosti – skup institucija i aktera odgovornih za zaštitu države, zajednice i pojedinaca</a:t>
            </a:r>
            <a:r>
              <a:rPr lang="sr-Latn-RS" i="1" dirty="0" smtClean="0">
                <a:latin typeface="Arial Narrow" pitchFamily="34" charset="0"/>
              </a:rPr>
              <a:t> (Heiner H</a:t>
            </a:r>
            <a:r>
              <a:rPr lang="en-US" i="1" dirty="0" smtClean="0">
                <a:latin typeface="Arial Narrow" pitchFamily="34" charset="0"/>
              </a:rPr>
              <a:t>ä</a:t>
            </a:r>
            <a:r>
              <a:rPr lang="sr-Latn-RS" i="1" dirty="0" smtClean="0">
                <a:latin typeface="Arial Narrow" pitchFamily="34" charset="0"/>
              </a:rPr>
              <a:t>nggi)</a:t>
            </a:r>
            <a:endParaRPr lang="sr-Latn-RS" dirty="0" smtClean="0">
              <a:latin typeface="Arial Narrow" pitchFamily="34" charset="0"/>
            </a:endParaRPr>
          </a:p>
          <a:p>
            <a:r>
              <a:rPr lang="en-US" dirty="0" smtClean="0">
                <a:latin typeface="Arial Narrow" pitchFamily="34" charset="0"/>
              </a:rPr>
              <a:t>„</a:t>
            </a:r>
            <a:r>
              <a:rPr lang="sr-Latn-RS" dirty="0" smtClean="0">
                <a:latin typeface="Arial Narrow" pitchFamily="34" charset="0"/>
              </a:rPr>
              <a:t>Proces adaptacije aktera sektora bezbednosti na političke i organizacione zahteve transformacije</a:t>
            </a:r>
            <a:r>
              <a:rPr lang="en-US" dirty="0" smtClean="0">
                <a:latin typeface="Arial Narrow" pitchFamily="34" charset="0"/>
              </a:rPr>
              <a:t>”</a:t>
            </a:r>
            <a:r>
              <a:rPr lang="sr-Latn-RS" dirty="0" smtClean="0">
                <a:latin typeface="Arial Narrow" pitchFamily="34" charset="0"/>
              </a:rPr>
              <a:t> </a:t>
            </a:r>
            <a:r>
              <a:rPr lang="sr-Latn-RS" i="1" dirty="0" smtClean="0">
                <a:latin typeface="Arial Narrow" pitchFamily="34" charset="0"/>
              </a:rPr>
              <a:t>(Timothy Edmunds)</a:t>
            </a:r>
            <a:endParaRPr lang="sr-Latn-RS" dirty="0" smtClean="0">
              <a:latin typeface="Arial Narrow" pitchFamily="34" charset="0"/>
            </a:endParaRPr>
          </a:p>
          <a:p>
            <a:r>
              <a:rPr lang="sr-Latn-RS" dirty="0" smtClean="0">
                <a:latin typeface="Arial Narrow" pitchFamily="34" charset="0"/>
              </a:rPr>
              <a:t>Reformisan sektor bezbednosti „efikasno i efektivno pruža pruža ljudsku i državnu bezbednost u okvirima demokratske vladavine” </a:t>
            </a:r>
            <a:r>
              <a:rPr lang="sr-Latn-RS" i="1" dirty="0" smtClean="0">
                <a:latin typeface="Arial Narrow" pitchFamily="34" charset="0"/>
              </a:rPr>
              <a:t>(Heiner H</a:t>
            </a:r>
            <a:r>
              <a:rPr lang="en-US" i="1" dirty="0" smtClean="0">
                <a:latin typeface="Arial Narrow" pitchFamily="34" charset="0"/>
              </a:rPr>
              <a:t>ä</a:t>
            </a:r>
            <a:r>
              <a:rPr lang="sr-Latn-RS" i="1" dirty="0" smtClean="0">
                <a:latin typeface="Arial Narrow" pitchFamily="34" charset="0"/>
              </a:rPr>
              <a:t>nggi)</a:t>
            </a:r>
          </a:p>
          <a:p>
            <a:r>
              <a:rPr lang="sr-Latn-RS" dirty="0" smtClean="0">
                <a:latin typeface="Arial Narrow" pitchFamily="34" charset="0"/>
              </a:rPr>
              <a:t>Prva i druga generacija reforme</a:t>
            </a:r>
          </a:p>
          <a:p>
            <a:pPr>
              <a:buNone/>
            </a:pPr>
            <a:endParaRPr lang="sr-Latn-RS" i="1" dirty="0" smtClean="0">
              <a:latin typeface="Arial Narrow" pitchFamily="34" charset="0"/>
            </a:endParaRPr>
          </a:p>
          <a:p>
            <a:r>
              <a:rPr lang="sr-Latn-RS" dirty="0" smtClean="0">
                <a:latin typeface="Arial Narrow" pitchFamily="34" charset="0"/>
              </a:rPr>
              <a:t>Civilna kontrola</a:t>
            </a:r>
            <a:endParaRPr lang="sr-Latn-RS" i="1" dirty="0" smtClean="0">
              <a:latin typeface="Arial Narrow" pitchFamily="34" charset="0"/>
            </a:endParaRPr>
          </a:p>
          <a:p>
            <a:r>
              <a:rPr lang="sr-Latn-RS" dirty="0" smtClean="0">
                <a:latin typeface="Arial Narrow" pitchFamily="34" charset="0"/>
              </a:rPr>
              <a:t>Demokratska civilna kontrola</a:t>
            </a:r>
          </a:p>
          <a:p>
            <a:r>
              <a:rPr lang="sr-Latn-RS" dirty="0" smtClean="0">
                <a:latin typeface="Arial Narrow" pitchFamily="34" charset="0"/>
              </a:rPr>
              <a:t>Demokratsko upravljanje</a:t>
            </a:r>
          </a:p>
          <a:p>
            <a:endParaRPr lang="en-US" dirty="0"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 smtClean="0">
                <a:latin typeface="Arial Narrow" pitchFamily="34" charset="0"/>
              </a:rPr>
              <a:t>Ko čini sektor bezbednosti?</a:t>
            </a:r>
            <a:endParaRPr lang="en-US" b="1" dirty="0">
              <a:latin typeface="Arial Narrow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285720" y="2214554"/>
          <a:ext cx="8504238" cy="3143272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4252119"/>
                <a:gridCol w="4252119"/>
              </a:tblGrid>
              <a:tr h="1571636">
                <a:tc>
                  <a:txBody>
                    <a:bodyPr/>
                    <a:lstStyle/>
                    <a:p>
                      <a:pPr algn="ctr"/>
                      <a:r>
                        <a:rPr lang="sr-Latn-RS" sz="2200" b="1" dirty="0" smtClean="0">
                          <a:latin typeface="Arial Narrow" pitchFamily="34" charset="0"/>
                        </a:rPr>
                        <a:t>DRŽAVNI AKTERI </a:t>
                      </a:r>
                    </a:p>
                    <a:p>
                      <a:pPr algn="ctr"/>
                      <a:r>
                        <a:rPr lang="sr-Latn-RS" sz="2200" b="1" dirty="0" smtClean="0">
                          <a:latin typeface="Arial Narrow" pitchFamily="34" charset="0"/>
                        </a:rPr>
                        <a:t>KOJI KORISTE SILU</a:t>
                      </a:r>
                      <a:endParaRPr lang="en-US" sz="2200" b="1" dirty="0">
                        <a:latin typeface="Arial Narrow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200" b="1" dirty="0" smtClean="0">
                          <a:latin typeface="Arial Narrow" pitchFamily="34" charset="0"/>
                        </a:rPr>
                        <a:t>NEDRŽAVNI AKTERI </a:t>
                      </a:r>
                    </a:p>
                    <a:p>
                      <a:pPr algn="ctr"/>
                      <a:r>
                        <a:rPr lang="sr-Latn-RS" sz="2200" b="1" dirty="0" smtClean="0">
                          <a:latin typeface="Arial Narrow" pitchFamily="34" charset="0"/>
                        </a:rPr>
                        <a:t>KOJI  KORISTE SILU</a:t>
                      </a:r>
                      <a:endParaRPr lang="en-US" sz="2200" b="1" dirty="0">
                        <a:latin typeface="Arial Narrow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1571636">
                <a:tc>
                  <a:txBody>
                    <a:bodyPr/>
                    <a:lstStyle/>
                    <a:p>
                      <a:pPr algn="ctr"/>
                      <a:r>
                        <a:rPr lang="sr-Latn-RS" sz="2200" b="1" dirty="0" smtClean="0">
                          <a:latin typeface="Arial Narrow" pitchFamily="34" charset="0"/>
                        </a:rPr>
                        <a:t>DRŽAVNI AKTERI KOJI </a:t>
                      </a:r>
                    </a:p>
                    <a:p>
                      <a:pPr algn="ctr"/>
                      <a:r>
                        <a:rPr lang="sr-Latn-RS" sz="2200" b="1" dirty="0" smtClean="0">
                          <a:latin typeface="Arial Narrow" pitchFamily="34" charset="0"/>
                        </a:rPr>
                        <a:t>NE KORISTE SILU</a:t>
                      </a:r>
                      <a:endParaRPr lang="en-US" sz="2200" b="1" dirty="0">
                        <a:latin typeface="Arial Narrow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200" b="1" dirty="0" smtClean="0">
                          <a:latin typeface="Arial Narrow" pitchFamily="34" charset="0"/>
                        </a:rPr>
                        <a:t>NEDRŽAVNI AKTERI </a:t>
                      </a:r>
                    </a:p>
                    <a:p>
                      <a:pPr algn="ctr"/>
                      <a:r>
                        <a:rPr lang="sr-Latn-RS" sz="2200" b="1" dirty="0" smtClean="0">
                          <a:latin typeface="Arial Narrow" pitchFamily="34" charset="0"/>
                        </a:rPr>
                        <a:t>KOJI NE KORISTE</a:t>
                      </a:r>
                      <a:r>
                        <a:rPr lang="sr-Latn-RS" sz="2200" b="1" baseline="0" dirty="0" smtClean="0">
                          <a:latin typeface="Arial Narrow" pitchFamily="34" charset="0"/>
                        </a:rPr>
                        <a:t> SILU</a:t>
                      </a:r>
                      <a:endParaRPr lang="en-US" sz="2200" b="1" dirty="0">
                        <a:latin typeface="Arial Narrow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500166" y="5572140"/>
            <a:ext cx="642942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RS" sz="2200" dirty="0" smtClean="0">
                <a:latin typeface="Arial Narrow" pitchFamily="34" charset="0"/>
              </a:rPr>
              <a:t>Sveobuhvatni pristup akterima reforme sektora bezbednosti</a:t>
            </a:r>
            <a:endParaRPr lang="en-US" sz="2200" dirty="0"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 smtClean="0">
                <a:latin typeface="Arial Narrow" pitchFamily="34" charset="0"/>
              </a:rPr>
              <a:t>Demokratska civilna kontrola sektora bezbednosti </a:t>
            </a:r>
            <a:endParaRPr lang="en-US" b="1" dirty="0">
              <a:latin typeface="Arial Narrow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Latn-RS" dirty="0" smtClean="0">
                <a:latin typeface="Arial Narrow" pitchFamily="34" charset="0"/>
              </a:rPr>
              <a:t>Vertikalna odgovornost – prema građanima</a:t>
            </a:r>
          </a:p>
          <a:p>
            <a:pPr>
              <a:buFont typeface="Wingdings" pitchFamily="2" charset="2"/>
              <a:buChar char="ü"/>
            </a:pPr>
            <a:r>
              <a:rPr lang="sr-Latn-RS" dirty="0" smtClean="0">
                <a:latin typeface="Arial Narrow" pitchFamily="34" charset="0"/>
              </a:rPr>
              <a:t>Civilno društvo</a:t>
            </a:r>
          </a:p>
          <a:p>
            <a:pPr>
              <a:buNone/>
            </a:pPr>
            <a:endParaRPr lang="sr-Latn-RS" dirty="0" smtClean="0">
              <a:latin typeface="Arial Narrow" pitchFamily="34" charset="0"/>
            </a:endParaRPr>
          </a:p>
          <a:p>
            <a:r>
              <a:rPr lang="sr-Latn-RS" dirty="0" smtClean="0">
                <a:latin typeface="Arial Narrow" pitchFamily="34" charset="0"/>
              </a:rPr>
              <a:t>Horizontalna odgovornost – prema drugim državnim institucijama</a:t>
            </a:r>
          </a:p>
          <a:p>
            <a:pPr>
              <a:buFont typeface="Wingdings" pitchFamily="2" charset="2"/>
              <a:buChar char="ü"/>
            </a:pPr>
            <a:r>
              <a:rPr lang="sr-Latn-RS" dirty="0" smtClean="0">
                <a:latin typeface="Arial Narrow" pitchFamily="34" charset="0"/>
              </a:rPr>
              <a:t>Izvršna vlast</a:t>
            </a:r>
          </a:p>
          <a:p>
            <a:pPr>
              <a:buFont typeface="Wingdings" pitchFamily="2" charset="2"/>
              <a:buChar char="ü"/>
            </a:pPr>
            <a:r>
              <a:rPr lang="sr-Latn-RS" dirty="0" smtClean="0">
                <a:latin typeface="Arial Narrow" pitchFamily="34" charset="0"/>
              </a:rPr>
              <a:t>Parlament</a:t>
            </a:r>
          </a:p>
          <a:p>
            <a:pPr>
              <a:buFont typeface="Wingdings" pitchFamily="2" charset="2"/>
              <a:buChar char="ü"/>
            </a:pPr>
            <a:r>
              <a:rPr lang="sr-Latn-RS" dirty="0" smtClean="0">
                <a:latin typeface="Arial Narrow" pitchFamily="34" charset="0"/>
              </a:rPr>
              <a:t>Sudovi</a:t>
            </a:r>
          </a:p>
          <a:p>
            <a:pPr>
              <a:buFont typeface="Wingdings" pitchFamily="2" charset="2"/>
              <a:buChar char="ü"/>
            </a:pPr>
            <a:r>
              <a:rPr lang="sr-Latn-RS" dirty="0" smtClean="0">
                <a:latin typeface="Arial Narrow" pitchFamily="34" charset="0"/>
              </a:rPr>
              <a:t>Nezavisni državni organi</a:t>
            </a:r>
          </a:p>
          <a:p>
            <a:pPr>
              <a:buNone/>
            </a:pPr>
            <a:endParaRPr lang="en-US" dirty="0"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 smtClean="0">
                <a:latin typeface="Arial Narrow" pitchFamily="34" charset="0"/>
              </a:rPr>
              <a:t>Program radionice</a:t>
            </a:r>
            <a:endParaRPr lang="en-US" b="1" dirty="0">
              <a:latin typeface="Arial Narrow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sr-Latn-RS" dirty="0" smtClean="0">
              <a:latin typeface="Arial Narrow" pitchFamily="34" charset="0"/>
            </a:endParaRPr>
          </a:p>
          <a:p>
            <a:r>
              <a:rPr lang="sr-Latn-RS" dirty="0" smtClean="0">
                <a:latin typeface="Arial Narrow" pitchFamily="34" charset="0"/>
              </a:rPr>
              <a:t>Fokus grupe</a:t>
            </a:r>
          </a:p>
          <a:p>
            <a:endParaRPr lang="sr-Latn-RS" dirty="0" smtClean="0">
              <a:latin typeface="Arial Narrow" pitchFamily="34" charset="0"/>
            </a:endParaRPr>
          </a:p>
          <a:p>
            <a:r>
              <a:rPr lang="sr-Latn-RS" dirty="0" smtClean="0">
                <a:latin typeface="Arial Narrow" pitchFamily="34" charset="0"/>
              </a:rPr>
              <a:t>Bezbednost i sigurnost u lokalnoj zajednici</a:t>
            </a:r>
          </a:p>
          <a:p>
            <a:endParaRPr lang="sr-Latn-RS" dirty="0" smtClean="0">
              <a:latin typeface="Arial Narrow" pitchFamily="34" charset="0"/>
            </a:endParaRPr>
          </a:p>
          <a:p>
            <a:r>
              <a:rPr lang="sr-Latn-RS" dirty="0" smtClean="0">
                <a:latin typeface="Arial Narrow" pitchFamily="34" charset="0"/>
              </a:rPr>
              <a:t>Sektor bezbednosti i građani – ko koga kontroliše?</a:t>
            </a:r>
          </a:p>
          <a:p>
            <a:endParaRPr lang="sr-Latn-RS" dirty="0" smtClean="0">
              <a:latin typeface="Arial Narrow" pitchFamily="34" charset="0"/>
            </a:endParaRPr>
          </a:p>
          <a:p>
            <a:r>
              <a:rPr lang="sr-Latn-RS" dirty="0" smtClean="0">
                <a:latin typeface="Arial Narrow" pitchFamily="34" charset="0"/>
              </a:rPr>
              <a:t>Zaključna analiza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 smtClean="0">
                <a:latin typeface="Arial Narrow" pitchFamily="34" charset="0"/>
              </a:rPr>
              <a:t>Civilno društvo/Mediji</a:t>
            </a:r>
            <a:endParaRPr lang="en-US" b="1" dirty="0">
              <a:latin typeface="Arial Narrow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40000" lnSpcReduction="20000"/>
          </a:bodyPr>
          <a:lstStyle/>
          <a:p>
            <a:pPr lvl="0"/>
            <a:r>
              <a:rPr lang="sr-Latn-RS" sz="5500" dirty="0" smtClean="0">
                <a:latin typeface="Arial Narrow" pitchFamily="34" charset="0"/>
              </a:rPr>
              <a:t>U</a:t>
            </a:r>
            <a:r>
              <a:rPr lang="en-US" sz="5500" dirty="0" err="1" smtClean="0">
                <a:latin typeface="Arial Narrow" pitchFamily="34" charset="0"/>
              </a:rPr>
              <a:t>druženja</a:t>
            </a:r>
            <a:r>
              <a:rPr lang="en-US" sz="5500" dirty="0" smtClean="0">
                <a:latin typeface="Arial Narrow" pitchFamily="34" charset="0"/>
              </a:rPr>
              <a:t> </a:t>
            </a:r>
            <a:r>
              <a:rPr lang="en-US" sz="5500" dirty="0" err="1" smtClean="0">
                <a:latin typeface="Arial Narrow" pitchFamily="34" charset="0"/>
              </a:rPr>
              <a:t>građana</a:t>
            </a:r>
            <a:r>
              <a:rPr lang="en-US" sz="5500" dirty="0" smtClean="0">
                <a:latin typeface="Arial Narrow" pitchFamily="34" charset="0"/>
              </a:rPr>
              <a:t>, </a:t>
            </a:r>
            <a:r>
              <a:rPr lang="en-US" sz="5500" dirty="0" err="1" smtClean="0">
                <a:latin typeface="Arial Narrow" pitchFamily="34" charset="0"/>
              </a:rPr>
              <a:t>mediji</a:t>
            </a:r>
            <a:r>
              <a:rPr lang="en-US" sz="5500" dirty="0" smtClean="0">
                <a:latin typeface="Arial Narrow" pitchFamily="34" charset="0"/>
              </a:rPr>
              <a:t>, </a:t>
            </a:r>
            <a:r>
              <a:rPr lang="en-US" sz="5500" dirty="0" err="1" smtClean="0">
                <a:latin typeface="Arial Narrow" pitchFamily="34" charset="0"/>
              </a:rPr>
              <a:t>sindikati</a:t>
            </a:r>
            <a:r>
              <a:rPr lang="en-US" sz="5500" dirty="0" smtClean="0">
                <a:latin typeface="Arial Narrow" pitchFamily="34" charset="0"/>
              </a:rPr>
              <a:t>, </a:t>
            </a:r>
            <a:r>
              <a:rPr lang="en-US" sz="5500" dirty="0" err="1" smtClean="0">
                <a:latin typeface="Arial Narrow" pitchFamily="34" charset="0"/>
              </a:rPr>
              <a:t>obrazovne</a:t>
            </a:r>
            <a:r>
              <a:rPr lang="en-US" sz="5500" dirty="0" smtClean="0">
                <a:latin typeface="Arial Narrow" pitchFamily="34" charset="0"/>
              </a:rPr>
              <a:t> </a:t>
            </a:r>
            <a:r>
              <a:rPr lang="en-US" sz="5500" dirty="0" err="1" smtClean="0">
                <a:latin typeface="Arial Narrow" pitchFamily="34" charset="0"/>
              </a:rPr>
              <a:t>institucije</a:t>
            </a:r>
            <a:r>
              <a:rPr lang="en-US" sz="5500" dirty="0" smtClean="0">
                <a:latin typeface="Arial Narrow" pitchFamily="34" charset="0"/>
              </a:rPr>
              <a:t>, </a:t>
            </a:r>
            <a:r>
              <a:rPr lang="en-US" sz="5500" dirty="0" err="1" smtClean="0">
                <a:latin typeface="Arial Narrow" pitchFamily="34" charset="0"/>
              </a:rPr>
              <a:t>istraživački</a:t>
            </a:r>
            <a:r>
              <a:rPr lang="en-US" sz="5500" dirty="0" smtClean="0">
                <a:latin typeface="Arial Narrow" pitchFamily="34" charset="0"/>
              </a:rPr>
              <a:t> </a:t>
            </a:r>
            <a:r>
              <a:rPr lang="en-US" sz="5500" dirty="0" err="1" smtClean="0">
                <a:latin typeface="Arial Narrow" pitchFamily="34" charset="0"/>
              </a:rPr>
              <a:t>instituti</a:t>
            </a:r>
            <a:r>
              <a:rPr lang="en-US" sz="5500" dirty="0" smtClean="0">
                <a:latin typeface="Arial Narrow" pitchFamily="34" charset="0"/>
              </a:rPr>
              <a:t>, </a:t>
            </a:r>
            <a:r>
              <a:rPr lang="en-US" sz="5500" dirty="0" err="1" smtClean="0">
                <a:latin typeface="Arial Narrow" pitchFamily="34" charset="0"/>
              </a:rPr>
              <a:t>verske</a:t>
            </a:r>
            <a:r>
              <a:rPr lang="en-US" sz="5500" dirty="0" smtClean="0">
                <a:latin typeface="Arial Narrow" pitchFamily="34" charset="0"/>
              </a:rPr>
              <a:t> </a:t>
            </a:r>
            <a:r>
              <a:rPr lang="en-US" sz="5500" dirty="0" err="1" smtClean="0">
                <a:latin typeface="Arial Narrow" pitchFamily="34" charset="0"/>
              </a:rPr>
              <a:t>zajednice</a:t>
            </a:r>
            <a:r>
              <a:rPr lang="en-US" sz="5500" dirty="0" smtClean="0">
                <a:latin typeface="Arial Narrow" pitchFamily="34" charset="0"/>
              </a:rPr>
              <a:t>, </a:t>
            </a:r>
            <a:r>
              <a:rPr lang="en-US" sz="5500" dirty="0" err="1" smtClean="0">
                <a:latin typeface="Arial Narrow" pitchFamily="34" charset="0"/>
              </a:rPr>
              <a:t>sportska</a:t>
            </a:r>
            <a:r>
              <a:rPr lang="en-US" sz="5500" dirty="0" smtClean="0">
                <a:latin typeface="Arial Narrow" pitchFamily="34" charset="0"/>
              </a:rPr>
              <a:t> </a:t>
            </a:r>
            <a:r>
              <a:rPr lang="en-US" sz="5500" dirty="0" err="1" smtClean="0">
                <a:latin typeface="Arial Narrow" pitchFamily="34" charset="0"/>
              </a:rPr>
              <a:t>udruženja</a:t>
            </a:r>
            <a:r>
              <a:rPr lang="sr-Latn-RS" sz="5500" dirty="0" smtClean="0">
                <a:latin typeface="Arial Narrow" pitchFamily="34" charset="0"/>
              </a:rPr>
              <a:t> itd.</a:t>
            </a:r>
          </a:p>
          <a:p>
            <a:pPr lvl="0"/>
            <a:endParaRPr lang="sr-Latn-RS" sz="5500" dirty="0" smtClean="0">
              <a:latin typeface="Arial Narrow" pitchFamily="34" charset="0"/>
            </a:endParaRPr>
          </a:p>
          <a:p>
            <a:r>
              <a:rPr lang="sr-Latn-RS" sz="5500" dirty="0" smtClean="0">
                <a:latin typeface="Arial Narrow" pitchFamily="34" charset="0"/>
              </a:rPr>
              <a:t>O</a:t>
            </a:r>
            <a:r>
              <a:rPr lang="en-US" sz="5500" dirty="0" err="1" smtClean="0">
                <a:latin typeface="Arial Narrow" pitchFamily="34" charset="0"/>
              </a:rPr>
              <a:t>brazovanje</a:t>
            </a:r>
            <a:r>
              <a:rPr lang="en-US" sz="5500" dirty="0" smtClean="0">
                <a:latin typeface="Arial Narrow" pitchFamily="34" charset="0"/>
              </a:rPr>
              <a:t> </a:t>
            </a:r>
            <a:r>
              <a:rPr lang="en-US" sz="5500" dirty="0" err="1" smtClean="0">
                <a:latin typeface="Arial Narrow" pitchFamily="34" charset="0"/>
              </a:rPr>
              <a:t>i</a:t>
            </a:r>
            <a:r>
              <a:rPr lang="en-US" sz="5500" dirty="0" smtClean="0">
                <a:latin typeface="Arial Narrow" pitchFamily="34" charset="0"/>
              </a:rPr>
              <a:t> </a:t>
            </a:r>
            <a:r>
              <a:rPr lang="en-US" sz="5500" dirty="0" err="1" smtClean="0">
                <a:latin typeface="Arial Narrow" pitchFamily="34" charset="0"/>
              </a:rPr>
              <a:t>izgradnja</a:t>
            </a:r>
            <a:r>
              <a:rPr lang="en-US" sz="5500" dirty="0" smtClean="0">
                <a:latin typeface="Arial Narrow" pitchFamily="34" charset="0"/>
              </a:rPr>
              <a:t> </a:t>
            </a:r>
            <a:r>
              <a:rPr lang="en-US" sz="5500" dirty="0" err="1" smtClean="0">
                <a:latin typeface="Arial Narrow" pitchFamily="34" charset="0"/>
              </a:rPr>
              <a:t>znanja</a:t>
            </a:r>
            <a:endParaRPr lang="en-US" sz="5500" dirty="0" smtClean="0">
              <a:latin typeface="Arial Narrow" pitchFamily="34" charset="0"/>
            </a:endParaRPr>
          </a:p>
          <a:p>
            <a:r>
              <a:rPr lang="sr-Latn-RS" sz="5500" dirty="0" smtClean="0">
                <a:latin typeface="Arial Narrow" pitchFamily="34" charset="0"/>
              </a:rPr>
              <a:t>A</a:t>
            </a:r>
            <a:r>
              <a:rPr lang="en-US" sz="5500" dirty="0" err="1" smtClean="0">
                <a:latin typeface="Arial Narrow" pitchFamily="34" charset="0"/>
              </a:rPr>
              <a:t>lternativni</a:t>
            </a:r>
            <a:r>
              <a:rPr lang="sr-Latn-RS" sz="5500" dirty="0" smtClean="0">
                <a:latin typeface="Arial Narrow" pitchFamily="34" charset="0"/>
              </a:rPr>
              <a:t> i nezavisni</a:t>
            </a:r>
            <a:r>
              <a:rPr lang="en-US" sz="5500" dirty="0" smtClean="0">
                <a:latin typeface="Arial Narrow" pitchFamily="34" charset="0"/>
              </a:rPr>
              <a:t> </a:t>
            </a:r>
            <a:r>
              <a:rPr lang="en-US" sz="5500" dirty="0" err="1" smtClean="0">
                <a:latin typeface="Arial Narrow" pitchFamily="34" charset="0"/>
              </a:rPr>
              <a:t>izvori</a:t>
            </a:r>
            <a:r>
              <a:rPr lang="en-US" sz="5500" dirty="0" smtClean="0">
                <a:latin typeface="Arial Narrow" pitchFamily="34" charset="0"/>
              </a:rPr>
              <a:t> </a:t>
            </a:r>
            <a:r>
              <a:rPr lang="en-US" sz="5500" dirty="0" err="1" smtClean="0">
                <a:latin typeface="Arial Narrow" pitchFamily="34" charset="0"/>
              </a:rPr>
              <a:t>znanja</a:t>
            </a:r>
            <a:r>
              <a:rPr lang="sr-Latn-RS" sz="5500" dirty="0" smtClean="0">
                <a:latin typeface="Arial Narrow" pitchFamily="34" charset="0"/>
              </a:rPr>
              <a:t> i informacija</a:t>
            </a:r>
            <a:endParaRPr lang="en-US" sz="5500" dirty="0" smtClean="0">
              <a:latin typeface="Arial Narrow" pitchFamily="34" charset="0"/>
            </a:endParaRPr>
          </a:p>
          <a:p>
            <a:r>
              <a:rPr lang="sr-Latn-RS" sz="5500" dirty="0" smtClean="0">
                <a:latin typeface="Arial Narrow" pitchFamily="34" charset="0"/>
              </a:rPr>
              <a:t>J</a:t>
            </a:r>
            <a:r>
              <a:rPr lang="en-US" sz="5500" dirty="0" err="1" smtClean="0">
                <a:latin typeface="Arial Narrow" pitchFamily="34" charset="0"/>
              </a:rPr>
              <a:t>avni</a:t>
            </a:r>
            <a:r>
              <a:rPr lang="en-US" sz="5500" dirty="0" smtClean="0">
                <a:latin typeface="Arial Narrow" pitchFamily="34" charset="0"/>
              </a:rPr>
              <a:t> </a:t>
            </a:r>
            <a:r>
              <a:rPr lang="en-US" sz="5500" dirty="0" err="1" smtClean="0">
                <a:latin typeface="Arial Narrow" pitchFamily="34" charset="0"/>
              </a:rPr>
              <a:t>nadzor</a:t>
            </a:r>
            <a:r>
              <a:rPr lang="en-US" sz="5500" dirty="0" smtClean="0">
                <a:latin typeface="Arial Narrow" pitchFamily="34" charset="0"/>
              </a:rPr>
              <a:t> </a:t>
            </a:r>
            <a:r>
              <a:rPr lang="en-US" sz="5500" dirty="0" err="1" smtClean="0">
                <a:latin typeface="Arial Narrow" pitchFamily="34" charset="0"/>
              </a:rPr>
              <a:t>bezbednosnih</a:t>
            </a:r>
            <a:r>
              <a:rPr lang="en-US" sz="5500" dirty="0" smtClean="0">
                <a:latin typeface="Arial Narrow" pitchFamily="34" charset="0"/>
              </a:rPr>
              <a:t> </a:t>
            </a:r>
            <a:r>
              <a:rPr lang="en-US" sz="5500" dirty="0" err="1" smtClean="0">
                <a:latin typeface="Arial Narrow" pitchFamily="34" charset="0"/>
              </a:rPr>
              <a:t>politika</a:t>
            </a:r>
            <a:endParaRPr lang="en-US" sz="5500" dirty="0" smtClean="0">
              <a:latin typeface="Arial Narrow" pitchFamily="34" charset="0"/>
            </a:endParaRPr>
          </a:p>
          <a:p>
            <a:r>
              <a:rPr lang="sr-Latn-RS" sz="5500" dirty="0" smtClean="0">
                <a:latin typeface="Arial Narrow" pitchFamily="34" charset="0"/>
              </a:rPr>
              <a:t>J</a:t>
            </a:r>
            <a:r>
              <a:rPr lang="en-US" sz="5500" dirty="0" err="1" smtClean="0">
                <a:latin typeface="Arial Narrow" pitchFamily="34" charset="0"/>
              </a:rPr>
              <a:t>avno</a:t>
            </a:r>
            <a:r>
              <a:rPr lang="en-US" sz="5500" dirty="0" smtClean="0">
                <a:latin typeface="Arial Narrow" pitchFamily="34" charset="0"/>
              </a:rPr>
              <a:t> </a:t>
            </a:r>
            <a:r>
              <a:rPr lang="en-US" sz="5500" dirty="0" err="1" smtClean="0">
                <a:latin typeface="Arial Narrow" pitchFamily="34" charset="0"/>
              </a:rPr>
              <a:t>zagovaranje</a:t>
            </a:r>
            <a:r>
              <a:rPr lang="en-US" sz="5500" dirty="0" smtClean="0">
                <a:latin typeface="Arial Narrow" pitchFamily="34" charset="0"/>
              </a:rPr>
              <a:t> </a:t>
            </a:r>
            <a:r>
              <a:rPr lang="en-US" sz="5500" dirty="0" err="1" smtClean="0">
                <a:latin typeface="Arial Narrow" pitchFamily="34" charset="0"/>
              </a:rPr>
              <a:t>reformi</a:t>
            </a:r>
            <a:endParaRPr lang="sr-Latn-RS" sz="5500" dirty="0" smtClean="0">
              <a:latin typeface="Arial Narrow" pitchFamily="34" charset="0"/>
            </a:endParaRPr>
          </a:p>
          <a:p>
            <a:endParaRPr lang="sr-Latn-RS" sz="3500" dirty="0" smtClean="0">
              <a:latin typeface="Arial Narrow" pitchFamily="34" charset="0"/>
            </a:endParaRPr>
          </a:p>
          <a:p>
            <a:r>
              <a:rPr lang="sr-Latn-RS" sz="5500" dirty="0" smtClean="0">
                <a:latin typeface="Arial Narrow" pitchFamily="34" charset="0"/>
              </a:rPr>
              <a:t>Partneri ili neprijatelji?</a:t>
            </a:r>
          </a:p>
          <a:p>
            <a:pPr>
              <a:buNone/>
            </a:pPr>
            <a:endParaRPr lang="sr-Latn-RS" sz="5500" dirty="0" smtClean="0">
              <a:latin typeface="Arial Narrow" pitchFamily="34" charset="0"/>
            </a:endParaRPr>
          </a:p>
          <a:p>
            <a:r>
              <a:rPr lang="sr-Latn-RS" sz="5500" dirty="0" smtClean="0">
                <a:latin typeface="Arial Narrow" pitchFamily="34" charset="0"/>
              </a:rPr>
              <a:t>Maximum (slobodni i nezavisni mediji) vs. Minimum (objektivno i sveobuhvatno izveštavanje)  </a:t>
            </a:r>
          </a:p>
          <a:p>
            <a:pPr>
              <a:buNone/>
            </a:pPr>
            <a:endParaRPr lang="sr-Latn-RS" sz="5500" dirty="0" smtClean="0">
              <a:latin typeface="Arial Narrow" pitchFamily="34" charset="0"/>
            </a:endParaRPr>
          </a:p>
          <a:p>
            <a:r>
              <a:rPr lang="sr-Latn-RS" sz="5500" dirty="0" smtClean="0">
                <a:latin typeface="Arial Narrow" pitchFamily="34" charset="0"/>
              </a:rPr>
              <a:t>Srbija?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5" name="Content Placeholder 3" descr="index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1604" y="5357826"/>
            <a:ext cx="656731" cy="7778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3" descr="lazanski-sabic-rasprava-rts-foto-printskrin-yt-1422617308-612404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2000232" y="2643182"/>
            <a:ext cx="4974811" cy="3360762"/>
          </a:xfrm>
        </p:spPr>
      </p:pic>
      <p:sp>
        <p:nvSpPr>
          <p:cNvPr id="5" name="TextBox 4"/>
          <p:cNvSpPr txBox="1"/>
          <p:nvPr/>
        </p:nvSpPr>
        <p:spPr>
          <a:xfrm>
            <a:off x="500034" y="1571612"/>
            <a:ext cx="821537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RS" sz="2500" dirty="0" smtClean="0">
                <a:latin typeface="Arial Narrow" pitchFamily="34" charset="0"/>
              </a:rPr>
              <a:t>Da li je tajnost svojstvena i neophodna za rad sektora bezbednosti i u kojoj meri?</a:t>
            </a:r>
            <a:endParaRPr lang="en-US" sz="2500" dirty="0"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 smtClean="0">
                <a:latin typeface="Arial Narrow" pitchFamily="34" charset="0"/>
              </a:rPr>
              <a:t>Nezavisni državni organi</a:t>
            </a:r>
            <a:endParaRPr lang="en-US" b="1" dirty="0">
              <a:latin typeface="Arial Narrow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sr-Latn-RS" dirty="0" smtClean="0">
              <a:latin typeface="Arial Narrow" pitchFamily="34" charset="0"/>
            </a:endParaRPr>
          </a:p>
          <a:p>
            <a:r>
              <a:rPr lang="sr-Latn-RS" dirty="0" smtClean="0">
                <a:latin typeface="Arial Narrow" pitchFamily="34" charset="0"/>
              </a:rPr>
              <a:t>Zaštitnik građana, Poverenik za informacije od javnog značaja, Državna revizorka institucija, Agencija za borbu protiv korupcije</a:t>
            </a:r>
          </a:p>
          <a:p>
            <a:endParaRPr lang="sr-Latn-RS" dirty="0" smtClean="0">
              <a:latin typeface="Arial Narrow" pitchFamily="34" charset="0"/>
            </a:endParaRPr>
          </a:p>
          <a:p>
            <a:r>
              <a:rPr lang="sr-Latn-RS" dirty="0" smtClean="0">
                <a:latin typeface="Arial Narrow" pitchFamily="34" charset="0"/>
              </a:rPr>
              <a:t>Kontrola i nadzor zakonitosti rada i poštovanja ljudskih prava</a:t>
            </a:r>
          </a:p>
          <a:p>
            <a:r>
              <a:rPr lang="sr-Latn-RS" dirty="0" smtClean="0">
                <a:latin typeface="Arial Narrow" pitchFamily="34" charset="0"/>
              </a:rPr>
              <a:t>Trošenje budžeta i borba protiv korupcije</a:t>
            </a:r>
          </a:p>
          <a:p>
            <a:r>
              <a:rPr lang="sr-Latn-RS" dirty="0" smtClean="0">
                <a:latin typeface="Arial Narrow" pitchFamily="34" charset="0"/>
              </a:rPr>
              <a:t>Slobodan pristup informacijama od javnog značaja i zaštita podataka o ličnosti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 smtClean="0">
                <a:latin typeface="Arial Narrow" pitchFamily="34" charset="0"/>
              </a:rPr>
              <a:t>Narodna skupština</a:t>
            </a:r>
            <a:endParaRPr lang="en-US" b="1" dirty="0">
              <a:latin typeface="Arial Narrow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sr-Latn-RS" dirty="0" smtClean="0">
                <a:latin typeface="Arial Narrow" pitchFamily="34" charset="0"/>
              </a:rPr>
              <a:t>„Rat je suviše ozbiljna stvar da bi se poverila vojsci.” (</a:t>
            </a:r>
            <a:r>
              <a:rPr lang="sr-Latn-RS" i="1" dirty="0" smtClean="0">
                <a:latin typeface="Arial Narrow" pitchFamily="34" charset="0"/>
              </a:rPr>
              <a:t>Georges Cl</a:t>
            </a:r>
            <a:r>
              <a:rPr lang="en-US" i="1" dirty="0" smtClean="0">
                <a:latin typeface="Arial Narrow" pitchFamily="34" charset="0"/>
              </a:rPr>
              <a:t>é</a:t>
            </a:r>
            <a:r>
              <a:rPr lang="sr-Latn-RS" i="1" dirty="0" smtClean="0">
                <a:latin typeface="Arial Narrow" pitchFamily="34" charset="0"/>
              </a:rPr>
              <a:t>menceau</a:t>
            </a:r>
            <a:r>
              <a:rPr lang="sr-Latn-RS" dirty="0" smtClean="0">
                <a:latin typeface="Arial Narrow" pitchFamily="34" charset="0"/>
              </a:rPr>
              <a:t>)</a:t>
            </a:r>
          </a:p>
          <a:p>
            <a:pPr>
              <a:buNone/>
            </a:pPr>
            <a:endParaRPr lang="sr-Latn-RS" dirty="0" smtClean="0">
              <a:latin typeface="Arial Narrow" pitchFamily="34" charset="0"/>
            </a:endParaRPr>
          </a:p>
          <a:p>
            <a:r>
              <a:rPr lang="sr-Latn-RS" dirty="0" smtClean="0">
                <a:latin typeface="Arial Narrow" pitchFamily="34" charset="0"/>
              </a:rPr>
              <a:t>Sprečavanje autokratskog delovanja</a:t>
            </a:r>
          </a:p>
          <a:p>
            <a:r>
              <a:rPr lang="sr-Latn-RS" dirty="0" smtClean="0">
                <a:latin typeface="Arial Narrow" pitchFamily="34" charset="0"/>
              </a:rPr>
              <a:t>Budžetska kontrola</a:t>
            </a:r>
          </a:p>
          <a:p>
            <a:r>
              <a:rPr lang="sr-Latn-RS" dirty="0" smtClean="0">
                <a:latin typeface="Arial Narrow" pitchFamily="34" charset="0"/>
              </a:rPr>
              <a:t>Usvajanje zakonodavstva</a:t>
            </a:r>
          </a:p>
          <a:p>
            <a:r>
              <a:rPr lang="sr-Latn-RS" dirty="0" smtClean="0">
                <a:latin typeface="Arial Narrow" pitchFamily="34" charset="0"/>
              </a:rPr>
              <a:t>Most između građana i javnih politika</a:t>
            </a:r>
          </a:p>
          <a:p>
            <a:pPr>
              <a:buNone/>
            </a:pPr>
            <a:endParaRPr lang="sr-Latn-RS" dirty="0" smtClean="0">
              <a:latin typeface="Arial Narrow" pitchFamily="34" charset="0"/>
            </a:endParaRPr>
          </a:p>
          <a:p>
            <a:r>
              <a:rPr lang="sr-Latn-RS" dirty="0" smtClean="0">
                <a:latin typeface="Arial Narrow" pitchFamily="34" charset="0"/>
              </a:rPr>
              <a:t>Izvršna vs. zakonodavna vlast?</a:t>
            </a:r>
          </a:p>
          <a:p>
            <a:r>
              <a:rPr lang="sr-Latn-RS" dirty="0" smtClean="0">
                <a:latin typeface="Arial Narrow" pitchFamily="34" charset="0"/>
              </a:rPr>
              <a:t>Izborni sistem?</a:t>
            </a:r>
          </a:p>
          <a:p>
            <a:endParaRPr lang="en-US" dirty="0">
              <a:latin typeface="Arial Narrow" pitchFamily="34" charset="0"/>
            </a:endParaRPr>
          </a:p>
        </p:txBody>
      </p:sp>
      <p:pic>
        <p:nvPicPr>
          <p:cNvPr id="5" name="Picture 2" descr="C:\Users\Ivana\Desktop\75925_img_0077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29256" y="3857628"/>
            <a:ext cx="3524248" cy="250221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 smtClean="0">
                <a:latin typeface="Arial Narrow" pitchFamily="34" charset="0"/>
              </a:rPr>
              <a:t>Narodna skupština</a:t>
            </a:r>
            <a:endParaRPr lang="en-US" b="1" dirty="0">
              <a:latin typeface="Arial Narrow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Latn-RS" dirty="0" smtClean="0">
                <a:latin typeface="Arial Narrow" pitchFamily="34" charset="0"/>
              </a:rPr>
              <a:t>Odbor za kontrolu službi bezbednosti (8 članova, 1 članica)</a:t>
            </a:r>
          </a:p>
          <a:p>
            <a:r>
              <a:rPr lang="sr-Latn-RS" dirty="0" smtClean="0">
                <a:latin typeface="Arial Narrow" pitchFamily="34" charset="0"/>
              </a:rPr>
              <a:t>Odbor za odbranu i unutrašnja pitanja (11 članova, 6 članica)</a:t>
            </a:r>
          </a:p>
          <a:p>
            <a:endParaRPr lang="sr-Latn-RS" dirty="0" smtClean="0">
              <a:latin typeface="Arial Narrow" pitchFamily="34" charset="0"/>
            </a:endParaRPr>
          </a:p>
          <a:p>
            <a:r>
              <a:rPr lang="sr-Latn-RS" dirty="0" smtClean="0">
                <a:latin typeface="Arial Narrow" pitchFamily="34" charset="0"/>
              </a:rPr>
              <a:t>(Odbor za administrativno-budžetska i mandatno-imunitetska pitanja)</a:t>
            </a:r>
          </a:p>
          <a:p>
            <a:endParaRPr lang="sr-Latn-RS" dirty="0" smtClean="0">
              <a:latin typeface="Arial Narrow" pitchFamily="34" charset="0"/>
            </a:endParaRPr>
          </a:p>
          <a:p>
            <a:r>
              <a:rPr lang="sr-Latn-RS" dirty="0" smtClean="0">
                <a:latin typeface="Arial Narrow" pitchFamily="34" charset="0"/>
              </a:rPr>
              <a:t>Poslanici na raspolaganju imaju: poslanička pitanja, interpelacija, podnošenje predloga za glasanje o nepoverenju, anketni odbor. </a:t>
            </a:r>
            <a:r>
              <a:rPr lang="sr-Latn-RS" b="1" dirty="0" smtClean="0">
                <a:latin typeface="Arial Narrow" pitchFamily="34" charset="0"/>
              </a:rPr>
              <a:t>Da li ih koriste?</a:t>
            </a:r>
          </a:p>
          <a:p>
            <a:pPr>
              <a:buNone/>
            </a:pPr>
            <a:endParaRPr lang="sr-Latn-R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 smtClean="0">
                <a:latin typeface="Arial Narrow" pitchFamily="34" charset="0"/>
              </a:rPr>
              <a:t>Gde je tu uloga mladih?</a:t>
            </a:r>
            <a:endParaRPr lang="en-US" b="1" dirty="0">
              <a:latin typeface="Arial Narrow" pitchFamily="34" charset="0"/>
            </a:endParaRPr>
          </a:p>
        </p:txBody>
      </p:sp>
      <p:pic>
        <p:nvPicPr>
          <p:cNvPr id="4" name="Content Placeholder 3" descr="YoungPeopleonGrass(1)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840681" y="1714488"/>
            <a:ext cx="7583419" cy="428628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 smtClean="0">
                <a:latin typeface="Arial Narrow" pitchFamily="34" charset="0"/>
              </a:rPr>
              <a:t>HVALA NA PAŽNJI </a:t>
            </a:r>
            <a:r>
              <a:rPr lang="sr-Latn-RS" b="1" dirty="0" smtClean="0">
                <a:latin typeface="Arial Narrow" pitchFamily="34" charset="0"/>
                <a:sym typeface="Wingdings" pitchFamily="2" charset="2"/>
              </a:rPr>
              <a:t></a:t>
            </a:r>
            <a:endParaRPr lang="en-US" b="1" dirty="0">
              <a:latin typeface="Arial Narrow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sr-Latn-RS" dirty="0" smtClean="0">
              <a:latin typeface="Arial Narrow" pitchFamily="34" charset="0"/>
              <a:hlinkClick r:id="rId2"/>
            </a:endParaRPr>
          </a:p>
          <a:p>
            <a:pPr>
              <a:buNone/>
            </a:pPr>
            <a:endParaRPr lang="sr-Latn-RS" dirty="0" smtClean="0">
              <a:latin typeface="Arial Narrow" pitchFamily="34" charset="0"/>
              <a:hlinkClick r:id="rId2"/>
            </a:endParaRPr>
          </a:p>
          <a:p>
            <a:r>
              <a:rPr lang="sr-Latn-RS" dirty="0" smtClean="0">
                <a:latin typeface="Arial Narrow" pitchFamily="34" charset="0"/>
                <a:hlinkClick r:id="rId2"/>
              </a:rPr>
              <a:t>www.publicpolicy.rs</a:t>
            </a:r>
            <a:endParaRPr lang="sr-Latn-RS" dirty="0" smtClean="0">
              <a:latin typeface="Arial Narrow" pitchFamily="34" charset="0"/>
            </a:endParaRPr>
          </a:p>
          <a:p>
            <a:r>
              <a:rPr lang="sr-Latn-RS" dirty="0" smtClean="0">
                <a:latin typeface="Arial Narrow" pitchFamily="34" charset="0"/>
                <a:hlinkClick r:id="rId3"/>
              </a:rPr>
              <a:t>office@publicpolicy.rs</a:t>
            </a:r>
            <a:endParaRPr lang="sr-Latn-RS" dirty="0" smtClean="0">
              <a:latin typeface="Arial Narrow" pitchFamily="34" charset="0"/>
            </a:endParaRPr>
          </a:p>
          <a:p>
            <a:r>
              <a:rPr lang="sr-Latn-RS" dirty="0" smtClean="0">
                <a:latin typeface="Arial Narrow" pitchFamily="34" charset="0"/>
              </a:rPr>
              <a:t>TW: </a:t>
            </a:r>
            <a:r>
              <a:rPr lang="sr-Latn-RS" dirty="0" smtClean="0">
                <a:latin typeface="Arial Narrow" pitchFamily="34" charset="0"/>
                <a:hlinkClick r:id="rId4"/>
              </a:rPr>
              <a:t>@PublicPolicyRS </a:t>
            </a:r>
            <a:endParaRPr lang="sr-Latn-RS" dirty="0" smtClean="0">
              <a:latin typeface="Arial Narrow" pitchFamily="34" charset="0"/>
            </a:endParaRPr>
          </a:p>
          <a:p>
            <a:r>
              <a:rPr lang="sr-Latn-RS" dirty="0" smtClean="0">
                <a:latin typeface="Arial Narrow" pitchFamily="34" charset="0"/>
              </a:rPr>
              <a:t>FB: </a:t>
            </a:r>
            <a:r>
              <a:rPr lang="sr-Latn-RS" dirty="0" smtClean="0">
                <a:latin typeface="Arial Narrow" pitchFamily="34" charset="0"/>
                <a:hlinkClick r:id="rId5"/>
              </a:rPr>
              <a:t>Centar za istrazivanje javnih politika</a:t>
            </a:r>
            <a:endParaRPr lang="sr-Latn-RS" dirty="0" smtClean="0">
              <a:latin typeface="Arial Narrow" pitchFamily="34" charset="0"/>
            </a:endParaRPr>
          </a:p>
          <a:p>
            <a:pPr>
              <a:buNone/>
            </a:pPr>
            <a:endParaRPr lang="sr-Latn-RS" dirty="0" smtClean="0"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 smtClean="0">
                <a:latin typeface="Arial Narrow" pitchFamily="34" charset="0"/>
              </a:rPr>
              <a:t>Lokalna zajednica</a:t>
            </a:r>
            <a:endParaRPr lang="en-US" b="1" dirty="0">
              <a:latin typeface="Arial Narrow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endParaRPr lang="sr-Latn-RS" dirty="0" smtClean="0">
              <a:latin typeface="Arial Narrow" pitchFamily="34" charset="0"/>
            </a:endParaRPr>
          </a:p>
          <a:p>
            <a:pPr lvl="0"/>
            <a:r>
              <a:rPr lang="sr-Latn-RS" dirty="0" smtClean="0">
                <a:latin typeface="Arial Narrow" pitchFamily="34" charset="0"/>
              </a:rPr>
              <a:t>D</a:t>
            </a:r>
            <a:r>
              <a:rPr lang="ru-RU" dirty="0" smtClean="0">
                <a:latin typeface="Arial Narrow" pitchFamily="34" charset="0"/>
              </a:rPr>
              <a:t>ruštvena i izgrađena okolina neke zajedničke lokacije</a:t>
            </a:r>
            <a:endParaRPr lang="en-US" dirty="0" smtClean="0">
              <a:latin typeface="Arial Narrow" pitchFamily="34" charset="0"/>
            </a:endParaRPr>
          </a:p>
          <a:p>
            <a:pPr lvl="0"/>
            <a:r>
              <a:rPr lang="sr-Latn-RS" dirty="0" smtClean="0">
                <a:latin typeface="Arial Narrow" pitchFamily="34" charset="0"/>
              </a:rPr>
              <a:t>R</a:t>
            </a:r>
            <a:r>
              <a:rPr lang="ru-RU" dirty="0" smtClean="0">
                <a:latin typeface="Arial Narrow" pitchFamily="34" charset="0"/>
              </a:rPr>
              <a:t>ezidencijalne veze između ljudi </a:t>
            </a:r>
            <a:endParaRPr lang="en-US" dirty="0" smtClean="0">
              <a:latin typeface="Arial Narrow" pitchFamily="34" charset="0"/>
            </a:endParaRPr>
          </a:p>
          <a:p>
            <a:pPr lvl="0"/>
            <a:r>
              <a:rPr lang="sr-Latn-RS" dirty="0" smtClean="0">
                <a:latin typeface="Arial Narrow" pitchFamily="34" charset="0"/>
              </a:rPr>
              <a:t>J</a:t>
            </a:r>
            <a:r>
              <a:rPr lang="ru-RU" dirty="0" smtClean="0">
                <a:latin typeface="Arial Narrow" pitchFamily="34" charset="0"/>
              </a:rPr>
              <a:t>asno definisana teritorijalna celina </a:t>
            </a:r>
            <a:endParaRPr lang="en-US" dirty="0" smtClean="0">
              <a:latin typeface="Arial Narrow" pitchFamily="34" charset="0"/>
            </a:endParaRPr>
          </a:p>
          <a:p>
            <a:pPr lvl="0"/>
            <a:r>
              <a:rPr lang="sr-Latn-RS" dirty="0" smtClean="0">
                <a:latin typeface="Arial Narrow" pitchFamily="34" charset="0"/>
              </a:rPr>
              <a:t>I</a:t>
            </a:r>
            <a:r>
              <a:rPr lang="ru-RU" dirty="0" smtClean="0">
                <a:latin typeface="Arial Narrow" pitchFamily="34" charset="0"/>
              </a:rPr>
              <a:t>zvestan stepen političke samouprave </a:t>
            </a:r>
            <a:endParaRPr lang="en-US" dirty="0" smtClean="0">
              <a:latin typeface="Arial Narrow" pitchFamily="34" charset="0"/>
            </a:endParaRPr>
          </a:p>
          <a:p>
            <a:pPr lvl="0"/>
            <a:r>
              <a:rPr lang="sr-Latn-RS" dirty="0" smtClean="0">
                <a:latin typeface="Arial Narrow" pitchFamily="34" charset="0"/>
              </a:rPr>
              <a:t>K</a:t>
            </a:r>
            <a:r>
              <a:rPr lang="ru-RU" dirty="0" smtClean="0">
                <a:latin typeface="Arial Narrow" pitchFamily="34" charset="0"/>
              </a:rPr>
              <a:t>omunalna infrastruktura </a:t>
            </a:r>
            <a:endParaRPr lang="en-US" dirty="0" smtClean="0">
              <a:latin typeface="Arial Narrow" pitchFamily="34" charset="0"/>
            </a:endParaRPr>
          </a:p>
          <a:p>
            <a:pPr lvl="0"/>
            <a:r>
              <a:rPr lang="sr-Latn-RS" dirty="0" smtClean="0">
                <a:latin typeface="Arial Narrow" pitchFamily="34" charset="0"/>
              </a:rPr>
              <a:t>S</a:t>
            </a:r>
            <a:r>
              <a:rPr lang="ru-RU" dirty="0" smtClean="0">
                <a:latin typeface="Arial Narrow" pitchFamily="34" charset="0"/>
              </a:rPr>
              <a:t>ocijalno-ekonomske </a:t>
            </a:r>
            <a:r>
              <a:rPr lang="sr-Latn-RS" dirty="0" smtClean="0">
                <a:latin typeface="Arial Narrow" pitchFamily="34" charset="0"/>
              </a:rPr>
              <a:t>karakteristike</a:t>
            </a:r>
          </a:p>
          <a:p>
            <a:pPr lvl="0"/>
            <a:r>
              <a:rPr lang="sr-Latn-RS" dirty="0" smtClean="0">
                <a:latin typeface="Arial Narrow" pitchFamily="34" charset="0"/>
              </a:rPr>
              <a:t>K</a:t>
            </a:r>
            <a:r>
              <a:rPr lang="ru-RU" dirty="0" smtClean="0">
                <a:latin typeface="Arial Narrow" pitchFamily="34" charset="0"/>
              </a:rPr>
              <a:t>ulturološke karakteristike i resursi</a:t>
            </a:r>
            <a:endParaRPr lang="en-US" dirty="0" smtClean="0">
              <a:latin typeface="Arial Narrow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 smtClean="0">
                <a:latin typeface="Arial Narrow" pitchFamily="34" charset="0"/>
              </a:rPr>
              <a:t>Pripadnost zajednici</a:t>
            </a:r>
            <a:endParaRPr lang="en-US" b="1" dirty="0">
              <a:latin typeface="Arial Narrow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sr-Latn-RS" dirty="0" smtClean="0">
                <a:latin typeface="Arial Narrow" pitchFamily="34" charset="0"/>
              </a:rPr>
              <a:t>O</a:t>
            </a:r>
            <a:r>
              <a:rPr lang="ru-RU" dirty="0" smtClean="0">
                <a:latin typeface="Arial Narrow" pitchFamily="34" charset="0"/>
              </a:rPr>
              <a:t>sećaj pripadnosti</a:t>
            </a:r>
            <a:endParaRPr lang="en-US" dirty="0" smtClean="0">
              <a:latin typeface="Arial Narrow" pitchFamily="34" charset="0"/>
            </a:endParaRPr>
          </a:p>
          <a:p>
            <a:pPr lvl="0"/>
            <a:r>
              <a:rPr lang="sr-Latn-RS" dirty="0" smtClean="0">
                <a:latin typeface="Arial Narrow" pitchFamily="34" charset="0"/>
              </a:rPr>
              <a:t>U</a:t>
            </a:r>
            <a:r>
              <a:rPr lang="ru-RU" dirty="0" smtClean="0">
                <a:latin typeface="Arial Narrow" pitchFamily="34" charset="0"/>
              </a:rPr>
              <a:t>ticaji</a:t>
            </a:r>
            <a:endParaRPr lang="en-US" dirty="0" smtClean="0">
              <a:latin typeface="Arial Narrow" pitchFamily="34" charset="0"/>
            </a:endParaRPr>
          </a:p>
          <a:p>
            <a:pPr lvl="0"/>
            <a:r>
              <a:rPr lang="sr-Latn-RS" dirty="0" smtClean="0">
                <a:latin typeface="Arial Narrow" pitchFamily="34" charset="0"/>
              </a:rPr>
              <a:t>I</a:t>
            </a:r>
            <a:r>
              <a:rPr lang="ru-RU" dirty="0" smtClean="0">
                <a:latin typeface="Arial Narrow" pitchFamily="34" charset="0"/>
              </a:rPr>
              <a:t>ntegracija i zadovoljenje potreba građana </a:t>
            </a:r>
            <a:endParaRPr lang="en-US" dirty="0" smtClean="0">
              <a:latin typeface="Arial Narrow" pitchFamily="34" charset="0"/>
            </a:endParaRPr>
          </a:p>
          <a:p>
            <a:pPr lvl="0"/>
            <a:r>
              <a:rPr lang="sr-Latn-RS" dirty="0" smtClean="0">
                <a:latin typeface="Arial Narrow" pitchFamily="34" charset="0"/>
              </a:rPr>
              <a:t>E</a:t>
            </a:r>
            <a:r>
              <a:rPr lang="ru-RU" dirty="0" smtClean="0">
                <a:latin typeface="Arial Narrow" pitchFamily="34" charset="0"/>
              </a:rPr>
              <a:t>mocionalne veze </a:t>
            </a:r>
            <a:endParaRPr lang="en-US" dirty="0" smtClean="0">
              <a:latin typeface="Arial Narrow" pitchFamily="34" charset="0"/>
            </a:endParaRPr>
          </a:p>
          <a:p>
            <a:pPr lvl="0"/>
            <a:r>
              <a:rPr lang="sr-Latn-RS" dirty="0" smtClean="0">
                <a:latin typeface="Arial Narrow" pitchFamily="34" charset="0"/>
              </a:rPr>
              <a:t>D</a:t>
            </a:r>
            <a:r>
              <a:rPr lang="ru-RU" dirty="0" smtClean="0">
                <a:latin typeface="Arial Narrow" pitchFamily="34" charset="0"/>
              </a:rPr>
              <a:t>uhovne veze </a:t>
            </a:r>
            <a:endParaRPr lang="en-US" dirty="0" smtClean="0">
              <a:latin typeface="Arial Narrow" pitchFamily="34" charset="0"/>
            </a:endParaRPr>
          </a:p>
          <a:p>
            <a:endParaRPr lang="en-US" dirty="0"/>
          </a:p>
        </p:txBody>
      </p:sp>
      <p:pic>
        <p:nvPicPr>
          <p:cNvPr id="4" name="Picture 4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72066" y="2857496"/>
            <a:ext cx="3671888" cy="343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b="1" dirty="0" smtClean="0">
                <a:latin typeface="Arial Narrow" pitchFamily="34" charset="0"/>
              </a:rPr>
              <a:t>Zajednica kao mreža relacija između različitih sfera</a:t>
            </a:r>
            <a:endParaRPr lang="en-US" b="1" dirty="0">
              <a:latin typeface="Arial Narrow" pitchFamily="34" charset="0"/>
            </a:endParaRPr>
          </a:p>
        </p:txBody>
      </p:sp>
      <p:grpSp>
        <p:nvGrpSpPr>
          <p:cNvPr id="4" name="Canvas 35"/>
          <p:cNvGrpSpPr>
            <a:grpSpLocks noGrp="1"/>
          </p:cNvGrpSpPr>
          <p:nvPr>
            <p:ph sz="quarter" idx="1"/>
          </p:nvPr>
        </p:nvGrpSpPr>
        <p:grpSpPr bwMode="auto">
          <a:xfrm>
            <a:off x="285720" y="1643050"/>
            <a:ext cx="8504238" cy="4572000"/>
            <a:chOff x="0" y="0"/>
            <a:chExt cx="54864" cy="36791"/>
          </a:xfrm>
        </p:grpSpPr>
        <p:sp>
          <p:nvSpPr>
            <p:cNvPr id="5" name="AutoShape 5"/>
            <p:cNvSpPr>
              <a:spLocks noChangeAspect="1" noChangeArrowheads="1"/>
            </p:cNvSpPr>
            <p:nvPr/>
          </p:nvSpPr>
          <p:spPr bwMode="auto">
            <a:xfrm>
              <a:off x="0" y="0"/>
              <a:ext cx="54864" cy="36791"/>
            </a:xfrm>
            <a:prstGeom prst="rect">
              <a:avLst/>
            </a:prstGeom>
            <a:noFill/>
          </p:spPr>
          <p:txBody>
            <a:bodyPr/>
            <a:lstStyle/>
            <a:p>
              <a:endParaRPr lang="en-US"/>
            </a:p>
          </p:txBody>
        </p:sp>
        <p:sp>
          <p:nvSpPr>
            <p:cNvPr id="6" name="Text Box 30"/>
            <p:cNvSpPr txBox="1">
              <a:spLocks noChangeArrowheads="1"/>
            </p:cNvSpPr>
            <p:nvPr/>
          </p:nvSpPr>
          <p:spPr bwMode="auto">
            <a:xfrm>
              <a:off x="4857" y="4000"/>
              <a:ext cx="10573" cy="7362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</p:spPr>
          <p:txBody>
            <a:bodyPr lIns="0" tIns="0" rIns="0" bIns="0" anchor="ctr"/>
            <a:lstStyle/>
            <a:p>
              <a:pPr algn="ctr"/>
              <a:endParaRPr lang="en-US" sz="1200" b="1" dirty="0"/>
            </a:p>
            <a:p>
              <a:pPr algn="ctr"/>
              <a:r>
                <a:rPr lang="sr-Latn-RS" sz="1600" b="1" dirty="0" smtClean="0">
                  <a:solidFill>
                    <a:srgbClr val="0000CC"/>
                  </a:solidFill>
                  <a:latin typeface="Times New Roman" pitchFamily="18" charset="0"/>
                </a:rPr>
                <a:t>Kvalitet vode</a:t>
              </a:r>
              <a:endParaRPr lang="en-US" sz="1600" dirty="0">
                <a:solidFill>
                  <a:srgbClr val="0000CC"/>
                </a:solidFill>
              </a:endParaRPr>
            </a:p>
          </p:txBody>
        </p:sp>
        <p:sp>
          <p:nvSpPr>
            <p:cNvPr id="7" name="Oval 37"/>
            <p:cNvSpPr>
              <a:spLocks noChangeArrowheads="1"/>
            </p:cNvSpPr>
            <p:nvPr/>
          </p:nvSpPr>
          <p:spPr bwMode="auto">
            <a:xfrm>
              <a:off x="4282" y="3833"/>
              <a:ext cx="11712" cy="7529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Oval 37"/>
            <p:cNvSpPr>
              <a:spLocks noChangeArrowheads="1"/>
            </p:cNvSpPr>
            <p:nvPr/>
          </p:nvSpPr>
          <p:spPr bwMode="auto">
            <a:xfrm>
              <a:off x="194" y="14024"/>
              <a:ext cx="11712" cy="753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Text Box 34"/>
            <p:cNvSpPr txBox="1">
              <a:spLocks noChangeArrowheads="1"/>
            </p:cNvSpPr>
            <p:nvPr/>
          </p:nvSpPr>
          <p:spPr bwMode="auto">
            <a:xfrm>
              <a:off x="769" y="14192"/>
              <a:ext cx="10573" cy="7362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</p:spPr>
          <p:txBody>
            <a:bodyPr lIns="0" tIns="0" rIns="0" bIns="0" anchor="ctr"/>
            <a:lstStyle/>
            <a:p>
              <a:endParaRPr lang="sr-Cyrl-CS" sz="1200" dirty="0">
                <a:latin typeface="Calibri" pitchFamily="34" charset="0"/>
              </a:endParaRPr>
            </a:p>
            <a:p>
              <a:pPr algn="ctr"/>
              <a:r>
                <a:rPr lang="sr-Latn-RS" sz="1600" b="1" dirty="0" smtClean="0">
                  <a:solidFill>
                    <a:srgbClr val="006600"/>
                  </a:solidFill>
                  <a:latin typeface="Cambria" pitchFamily="18" charset="0"/>
                </a:rPr>
                <a:t>Kvalitet vazduha</a:t>
              </a:r>
              <a:endParaRPr lang="en-US" sz="1600" dirty="0">
                <a:solidFill>
                  <a:srgbClr val="006600"/>
                </a:solidFill>
              </a:endParaRPr>
            </a:p>
          </p:txBody>
        </p:sp>
        <p:sp>
          <p:nvSpPr>
            <p:cNvPr id="10" name="Oval 37"/>
            <p:cNvSpPr>
              <a:spLocks noChangeArrowheads="1"/>
            </p:cNvSpPr>
            <p:nvPr/>
          </p:nvSpPr>
          <p:spPr bwMode="auto">
            <a:xfrm>
              <a:off x="4282" y="24788"/>
              <a:ext cx="11712" cy="7529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Text Box 37"/>
            <p:cNvSpPr txBox="1">
              <a:spLocks noChangeArrowheads="1"/>
            </p:cNvSpPr>
            <p:nvPr/>
          </p:nvSpPr>
          <p:spPr bwMode="auto">
            <a:xfrm>
              <a:off x="4857" y="24955"/>
              <a:ext cx="10573" cy="7362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</p:spPr>
          <p:txBody>
            <a:bodyPr lIns="0" tIns="0" rIns="0" bIns="0" anchor="ctr"/>
            <a:lstStyle/>
            <a:p>
              <a:endParaRPr lang="sr-Cyrl-CS" sz="1200" dirty="0">
                <a:latin typeface="Calibri" pitchFamily="34" charset="0"/>
              </a:endParaRPr>
            </a:p>
            <a:p>
              <a:pPr algn="ctr"/>
              <a:r>
                <a:rPr lang="sr-Latn-RS" sz="1600" b="1" dirty="0" smtClean="0">
                  <a:solidFill>
                    <a:srgbClr val="00CC00"/>
                  </a:solidFill>
                  <a:latin typeface="Cambria" pitchFamily="18" charset="0"/>
                </a:rPr>
                <a:t>Prirodni resursi</a:t>
              </a:r>
              <a:endParaRPr lang="en-US" sz="1600" dirty="0">
                <a:solidFill>
                  <a:srgbClr val="00CC00"/>
                </a:solidFill>
              </a:endParaRPr>
            </a:p>
          </p:txBody>
        </p:sp>
        <p:sp>
          <p:nvSpPr>
            <p:cNvPr id="12" name="Oval 37"/>
            <p:cNvSpPr>
              <a:spLocks noChangeArrowheads="1"/>
            </p:cNvSpPr>
            <p:nvPr/>
          </p:nvSpPr>
          <p:spPr bwMode="auto">
            <a:xfrm>
              <a:off x="21427" y="29237"/>
              <a:ext cx="11712" cy="7529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Text Box 39"/>
            <p:cNvSpPr txBox="1">
              <a:spLocks noChangeArrowheads="1"/>
            </p:cNvSpPr>
            <p:nvPr/>
          </p:nvSpPr>
          <p:spPr bwMode="auto">
            <a:xfrm>
              <a:off x="22002" y="29404"/>
              <a:ext cx="10573" cy="7362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</p:spPr>
          <p:txBody>
            <a:bodyPr lIns="0" tIns="0" rIns="0" bIns="0" anchor="ctr"/>
            <a:lstStyle/>
            <a:p>
              <a:endParaRPr lang="sr-Cyrl-CS" sz="1200" dirty="0">
                <a:latin typeface="Calibri" pitchFamily="34" charset="0"/>
              </a:endParaRPr>
            </a:p>
            <a:p>
              <a:pPr algn="ctr"/>
              <a:r>
                <a:rPr lang="sr-Latn-RS" sz="1600" b="1" dirty="0" smtClean="0">
                  <a:solidFill>
                    <a:srgbClr val="660066"/>
                  </a:solidFill>
                  <a:latin typeface="Cambria" pitchFamily="18" charset="0"/>
                </a:rPr>
                <a:t>Poslovi</a:t>
              </a:r>
              <a:endParaRPr lang="en-US" sz="1600" dirty="0">
                <a:solidFill>
                  <a:srgbClr val="660066"/>
                </a:solidFill>
              </a:endParaRPr>
            </a:p>
          </p:txBody>
        </p:sp>
        <p:sp>
          <p:nvSpPr>
            <p:cNvPr id="14" name="Oval 37"/>
            <p:cNvSpPr>
              <a:spLocks noChangeArrowheads="1"/>
            </p:cNvSpPr>
            <p:nvPr/>
          </p:nvSpPr>
          <p:spPr bwMode="auto">
            <a:xfrm>
              <a:off x="37048" y="29237"/>
              <a:ext cx="11712" cy="7529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Text Box 41"/>
            <p:cNvSpPr txBox="1">
              <a:spLocks noChangeArrowheads="1"/>
            </p:cNvSpPr>
            <p:nvPr/>
          </p:nvSpPr>
          <p:spPr bwMode="auto">
            <a:xfrm>
              <a:off x="37623" y="29404"/>
              <a:ext cx="10573" cy="7362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</p:spPr>
          <p:txBody>
            <a:bodyPr lIns="0" tIns="0" rIns="0" bIns="0" anchor="ctr"/>
            <a:lstStyle/>
            <a:p>
              <a:endParaRPr lang="sr-Cyrl-CS" sz="1200" dirty="0">
                <a:latin typeface="Calibri" pitchFamily="34" charset="0"/>
              </a:endParaRPr>
            </a:p>
            <a:p>
              <a:pPr algn="ctr"/>
              <a:r>
                <a:rPr lang="sr-Latn-RS" sz="1600" b="1" dirty="0" smtClean="0">
                  <a:solidFill>
                    <a:srgbClr val="FF3300"/>
                  </a:solidFill>
                  <a:latin typeface="Cambria" pitchFamily="18" charset="0"/>
                </a:rPr>
                <a:t>Kriminal</a:t>
              </a:r>
              <a:endParaRPr lang="en-US" sz="1600" dirty="0">
                <a:solidFill>
                  <a:srgbClr val="FF3300"/>
                </a:solidFill>
              </a:endParaRPr>
            </a:p>
          </p:txBody>
        </p:sp>
        <p:sp>
          <p:nvSpPr>
            <p:cNvPr id="16" name="Oval 37"/>
            <p:cNvSpPr>
              <a:spLocks noChangeArrowheads="1"/>
            </p:cNvSpPr>
            <p:nvPr/>
          </p:nvSpPr>
          <p:spPr bwMode="auto">
            <a:xfrm>
              <a:off x="42858" y="19902"/>
              <a:ext cx="11712" cy="753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Text Box 43"/>
            <p:cNvSpPr txBox="1">
              <a:spLocks noChangeArrowheads="1"/>
            </p:cNvSpPr>
            <p:nvPr/>
          </p:nvSpPr>
          <p:spPr bwMode="auto">
            <a:xfrm>
              <a:off x="43434" y="20070"/>
              <a:ext cx="10572" cy="7362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</p:spPr>
          <p:txBody>
            <a:bodyPr lIns="0" tIns="0" rIns="0" bIns="0" anchor="ctr"/>
            <a:lstStyle/>
            <a:p>
              <a:endParaRPr lang="sr-Cyrl-CS" sz="1200" dirty="0">
                <a:latin typeface="Calibri" pitchFamily="34" charset="0"/>
              </a:endParaRPr>
            </a:p>
            <a:p>
              <a:pPr algn="ctr"/>
              <a:r>
                <a:rPr lang="sr-Latn-RS" sz="1600" b="1" dirty="0" smtClean="0">
                  <a:solidFill>
                    <a:schemeClr val="tx2"/>
                  </a:solidFill>
                  <a:latin typeface="Cambria" pitchFamily="18" charset="0"/>
                </a:rPr>
                <a:t>Siromaštvo</a:t>
              </a:r>
              <a:endParaRPr lang="en-US" sz="1600" dirty="0">
                <a:solidFill>
                  <a:schemeClr val="tx2"/>
                </a:solidFill>
              </a:endParaRPr>
            </a:p>
          </p:txBody>
        </p:sp>
        <p:sp>
          <p:nvSpPr>
            <p:cNvPr id="18" name="Oval 37"/>
            <p:cNvSpPr>
              <a:spLocks noChangeArrowheads="1"/>
            </p:cNvSpPr>
            <p:nvPr/>
          </p:nvSpPr>
          <p:spPr bwMode="auto">
            <a:xfrm>
              <a:off x="40454" y="10705"/>
              <a:ext cx="11712" cy="753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Text Box 45"/>
            <p:cNvSpPr txBox="1">
              <a:spLocks noChangeArrowheads="1"/>
            </p:cNvSpPr>
            <p:nvPr/>
          </p:nvSpPr>
          <p:spPr bwMode="auto">
            <a:xfrm>
              <a:off x="41433" y="11362"/>
              <a:ext cx="10573" cy="7362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</p:spPr>
          <p:txBody>
            <a:bodyPr lIns="0" tIns="0" rIns="0" bIns="0" anchor="ctr"/>
            <a:lstStyle/>
            <a:p>
              <a:endParaRPr lang="sr-Cyrl-CS" sz="1200" dirty="0">
                <a:latin typeface="Calibri" pitchFamily="34" charset="0"/>
              </a:endParaRPr>
            </a:p>
            <a:p>
              <a:pPr algn="ctr"/>
              <a:r>
                <a:rPr lang="sr-Latn-RS" sz="1600" b="1" dirty="0" smtClean="0">
                  <a:solidFill>
                    <a:srgbClr val="339966"/>
                  </a:solidFill>
                  <a:latin typeface="Cambria" pitchFamily="18" charset="0"/>
                </a:rPr>
                <a:t>Zdravlje</a:t>
              </a:r>
              <a:endParaRPr lang="en-US" sz="1600" dirty="0">
                <a:solidFill>
                  <a:srgbClr val="339966"/>
                </a:solidFill>
              </a:endParaRPr>
            </a:p>
          </p:txBody>
        </p:sp>
        <p:sp>
          <p:nvSpPr>
            <p:cNvPr id="20" name="Oval 37"/>
            <p:cNvSpPr>
              <a:spLocks noChangeArrowheads="1"/>
            </p:cNvSpPr>
            <p:nvPr/>
          </p:nvSpPr>
          <p:spPr bwMode="auto">
            <a:xfrm>
              <a:off x="38477" y="3098"/>
              <a:ext cx="11712" cy="7529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Text Box 47"/>
            <p:cNvSpPr txBox="1">
              <a:spLocks noChangeArrowheads="1"/>
            </p:cNvSpPr>
            <p:nvPr/>
          </p:nvSpPr>
          <p:spPr bwMode="auto">
            <a:xfrm>
              <a:off x="39052" y="3266"/>
              <a:ext cx="10573" cy="7361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</p:spPr>
          <p:txBody>
            <a:bodyPr lIns="0" tIns="0" rIns="0" bIns="0" anchor="ctr"/>
            <a:lstStyle/>
            <a:p>
              <a:endParaRPr lang="en-US" sz="1200" b="1" dirty="0">
                <a:latin typeface="Cambria" pitchFamily="18" charset="0"/>
              </a:endParaRPr>
            </a:p>
            <a:p>
              <a:pPr algn="ctr"/>
              <a:r>
                <a:rPr lang="sr-Latn-RS" sz="1600" b="1" dirty="0" smtClean="0">
                  <a:solidFill>
                    <a:srgbClr val="FF9900"/>
                  </a:solidFill>
                  <a:latin typeface="Cambria" pitchFamily="18" charset="0"/>
                </a:rPr>
                <a:t>Obrazovanje</a:t>
              </a:r>
              <a:endParaRPr lang="en-US" sz="1600" dirty="0">
                <a:solidFill>
                  <a:srgbClr val="FF9900"/>
                </a:solidFill>
              </a:endParaRPr>
            </a:p>
          </p:txBody>
        </p:sp>
        <p:sp>
          <p:nvSpPr>
            <p:cNvPr id="22" name="Oval 37"/>
            <p:cNvSpPr>
              <a:spLocks noChangeArrowheads="1"/>
            </p:cNvSpPr>
            <p:nvPr/>
          </p:nvSpPr>
          <p:spPr bwMode="auto">
            <a:xfrm>
              <a:off x="21705" y="16243"/>
              <a:ext cx="11712" cy="7529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Text Box 49"/>
            <p:cNvSpPr txBox="1">
              <a:spLocks noChangeArrowheads="1"/>
            </p:cNvSpPr>
            <p:nvPr/>
          </p:nvSpPr>
          <p:spPr bwMode="auto">
            <a:xfrm>
              <a:off x="22280" y="16410"/>
              <a:ext cx="10573" cy="7362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</p:spPr>
          <p:txBody>
            <a:bodyPr lIns="0" tIns="0" rIns="0" bIns="0" anchor="ctr"/>
            <a:lstStyle/>
            <a:p>
              <a:endParaRPr lang="sr-Cyrl-CS" sz="1200" dirty="0">
                <a:latin typeface="Calibri" pitchFamily="34" charset="0"/>
              </a:endParaRPr>
            </a:p>
            <a:p>
              <a:pPr algn="ctr"/>
              <a:r>
                <a:rPr lang="sr-Latn-RS" sz="1400" b="1" dirty="0" smtClean="0">
                  <a:solidFill>
                    <a:srgbClr val="3333FF"/>
                  </a:solidFill>
                  <a:latin typeface="Cambria" pitchFamily="18" charset="0"/>
                </a:rPr>
                <a:t>Materijali za proizvodnju</a:t>
              </a:r>
              <a:endParaRPr lang="en-US" sz="1400" dirty="0">
                <a:solidFill>
                  <a:srgbClr val="3333FF"/>
                </a:solidFill>
              </a:endParaRPr>
            </a:p>
          </p:txBody>
        </p:sp>
        <p:sp>
          <p:nvSpPr>
            <p:cNvPr id="24" name="Oval 37"/>
            <p:cNvSpPr>
              <a:spLocks noChangeArrowheads="1"/>
            </p:cNvSpPr>
            <p:nvPr/>
          </p:nvSpPr>
          <p:spPr bwMode="auto">
            <a:xfrm>
              <a:off x="22269" y="526"/>
              <a:ext cx="11712" cy="753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Text Box 51"/>
            <p:cNvSpPr txBox="1">
              <a:spLocks noChangeArrowheads="1"/>
            </p:cNvSpPr>
            <p:nvPr/>
          </p:nvSpPr>
          <p:spPr bwMode="auto">
            <a:xfrm>
              <a:off x="22844" y="694"/>
              <a:ext cx="10573" cy="7362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</p:spPr>
          <p:txBody>
            <a:bodyPr lIns="0" tIns="0" rIns="0" bIns="0" anchor="ctr"/>
            <a:lstStyle/>
            <a:p>
              <a:pPr algn="ctr"/>
              <a:r>
                <a:rPr lang="sr-Latn-RS" sz="1200" b="1" dirty="0" smtClean="0"/>
                <a:t>Akcionarska dobit</a:t>
              </a:r>
              <a:endParaRPr lang="en-US" sz="1200" b="1" dirty="0"/>
            </a:p>
          </p:txBody>
        </p:sp>
        <p:sp>
          <p:nvSpPr>
            <p:cNvPr id="26" name="Straight Connector 53"/>
            <p:cNvSpPr>
              <a:spLocks noChangeShapeType="1"/>
            </p:cNvSpPr>
            <p:nvPr/>
          </p:nvSpPr>
          <p:spPr bwMode="auto">
            <a:xfrm flipV="1">
              <a:off x="15994" y="4291"/>
              <a:ext cx="6275" cy="330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Straight Connector 54"/>
            <p:cNvSpPr>
              <a:spLocks noChangeShapeType="1"/>
            </p:cNvSpPr>
            <p:nvPr/>
          </p:nvSpPr>
          <p:spPr bwMode="auto">
            <a:xfrm>
              <a:off x="15430" y="9144"/>
              <a:ext cx="26003" cy="420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Straight Connector 55"/>
            <p:cNvSpPr>
              <a:spLocks noChangeShapeType="1"/>
            </p:cNvSpPr>
            <p:nvPr/>
          </p:nvSpPr>
          <p:spPr bwMode="auto">
            <a:xfrm>
              <a:off x="14279" y="10259"/>
              <a:ext cx="9169" cy="703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Straight Connector 56"/>
            <p:cNvSpPr>
              <a:spLocks noChangeShapeType="1"/>
            </p:cNvSpPr>
            <p:nvPr/>
          </p:nvSpPr>
          <p:spPr bwMode="auto">
            <a:xfrm flipH="1">
              <a:off x="8691" y="11362"/>
              <a:ext cx="1447" cy="312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Straight Connector 57"/>
            <p:cNvSpPr>
              <a:spLocks noChangeShapeType="1"/>
            </p:cNvSpPr>
            <p:nvPr/>
          </p:nvSpPr>
          <p:spPr bwMode="auto">
            <a:xfrm flipV="1">
              <a:off x="11342" y="14959"/>
              <a:ext cx="29516" cy="14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Straight Connector 58"/>
            <p:cNvSpPr>
              <a:spLocks noChangeShapeType="1"/>
            </p:cNvSpPr>
            <p:nvPr/>
          </p:nvSpPr>
          <p:spPr bwMode="auto">
            <a:xfrm>
              <a:off x="11906" y="17789"/>
              <a:ext cx="9799" cy="221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Straight Connector 59"/>
            <p:cNvSpPr>
              <a:spLocks noChangeShapeType="1"/>
            </p:cNvSpPr>
            <p:nvPr/>
          </p:nvSpPr>
          <p:spPr bwMode="auto">
            <a:xfrm>
              <a:off x="8691" y="21094"/>
              <a:ext cx="1447" cy="369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Straight Connector 60"/>
            <p:cNvSpPr>
              <a:spLocks noChangeShapeType="1"/>
            </p:cNvSpPr>
            <p:nvPr/>
          </p:nvSpPr>
          <p:spPr bwMode="auto">
            <a:xfrm>
              <a:off x="12448" y="11017"/>
              <a:ext cx="0" cy="1416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Straight Connector 61"/>
            <p:cNvSpPr>
              <a:spLocks noChangeShapeType="1"/>
            </p:cNvSpPr>
            <p:nvPr/>
          </p:nvSpPr>
          <p:spPr bwMode="auto">
            <a:xfrm flipV="1">
              <a:off x="14509" y="21554"/>
              <a:ext cx="7760" cy="451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Straight Connector 62"/>
            <p:cNvSpPr>
              <a:spLocks noChangeShapeType="1"/>
            </p:cNvSpPr>
            <p:nvPr/>
          </p:nvSpPr>
          <p:spPr bwMode="auto">
            <a:xfrm flipV="1">
              <a:off x="15716" y="24955"/>
              <a:ext cx="27464" cy="247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Straight Connector 63"/>
            <p:cNvSpPr>
              <a:spLocks noChangeShapeType="1"/>
            </p:cNvSpPr>
            <p:nvPr/>
          </p:nvSpPr>
          <p:spPr bwMode="auto">
            <a:xfrm>
              <a:off x="15994" y="28552"/>
              <a:ext cx="5711" cy="313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Straight Connector 64"/>
            <p:cNvSpPr>
              <a:spLocks noChangeShapeType="1"/>
            </p:cNvSpPr>
            <p:nvPr/>
          </p:nvSpPr>
          <p:spPr bwMode="auto">
            <a:xfrm flipV="1">
              <a:off x="27283" y="23772"/>
              <a:ext cx="53" cy="546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Straight Connector 65"/>
            <p:cNvSpPr>
              <a:spLocks noChangeShapeType="1"/>
            </p:cNvSpPr>
            <p:nvPr/>
          </p:nvSpPr>
          <p:spPr bwMode="auto">
            <a:xfrm flipV="1">
              <a:off x="30607" y="9493"/>
              <a:ext cx="9556" cy="2041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Straight Connector 66"/>
            <p:cNvSpPr>
              <a:spLocks noChangeShapeType="1"/>
            </p:cNvSpPr>
            <p:nvPr/>
          </p:nvSpPr>
          <p:spPr bwMode="auto">
            <a:xfrm flipV="1">
              <a:off x="31496" y="25184"/>
              <a:ext cx="11938" cy="52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Straight Connector 67"/>
            <p:cNvSpPr>
              <a:spLocks noChangeShapeType="1"/>
            </p:cNvSpPr>
            <p:nvPr/>
          </p:nvSpPr>
          <p:spPr bwMode="auto">
            <a:xfrm>
              <a:off x="33139" y="33001"/>
              <a:ext cx="3909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Straight Connector 68"/>
            <p:cNvSpPr>
              <a:spLocks noChangeShapeType="1"/>
            </p:cNvSpPr>
            <p:nvPr/>
          </p:nvSpPr>
          <p:spPr bwMode="auto">
            <a:xfrm flipH="1" flipV="1">
              <a:off x="30384" y="7810"/>
              <a:ext cx="7430" cy="2336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Straight Connector 69"/>
            <p:cNvSpPr>
              <a:spLocks noChangeShapeType="1"/>
            </p:cNvSpPr>
            <p:nvPr/>
          </p:nvSpPr>
          <p:spPr bwMode="auto">
            <a:xfrm flipV="1">
              <a:off x="39052" y="9933"/>
              <a:ext cx="1997" cy="2019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Straight Connector 70"/>
            <p:cNvSpPr>
              <a:spLocks noChangeShapeType="1"/>
            </p:cNvSpPr>
            <p:nvPr/>
          </p:nvSpPr>
          <p:spPr bwMode="auto">
            <a:xfrm flipV="1">
              <a:off x="40481" y="16859"/>
              <a:ext cx="1175" cy="127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Straight Connector 71"/>
            <p:cNvSpPr>
              <a:spLocks noChangeShapeType="1"/>
            </p:cNvSpPr>
            <p:nvPr/>
          </p:nvSpPr>
          <p:spPr bwMode="auto">
            <a:xfrm flipV="1">
              <a:off x="46704" y="27432"/>
              <a:ext cx="2056" cy="269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Straight Connector 72"/>
            <p:cNvSpPr>
              <a:spLocks noChangeShapeType="1"/>
            </p:cNvSpPr>
            <p:nvPr/>
          </p:nvSpPr>
          <p:spPr bwMode="auto">
            <a:xfrm flipH="1" flipV="1">
              <a:off x="48196" y="18542"/>
              <a:ext cx="518" cy="1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Straight Connector 73"/>
            <p:cNvSpPr>
              <a:spLocks noChangeShapeType="1"/>
            </p:cNvSpPr>
            <p:nvPr/>
          </p:nvSpPr>
          <p:spPr bwMode="auto">
            <a:xfrm flipH="1">
              <a:off x="33417" y="16410"/>
              <a:ext cx="8016" cy="359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Straight Connector 74"/>
            <p:cNvSpPr>
              <a:spLocks noChangeShapeType="1"/>
            </p:cNvSpPr>
            <p:nvPr/>
          </p:nvSpPr>
          <p:spPr bwMode="auto">
            <a:xfrm flipH="1" flipV="1">
              <a:off x="31083" y="7597"/>
              <a:ext cx="11081" cy="50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8" name="Straight Connector 75"/>
            <p:cNvSpPr>
              <a:spLocks noChangeShapeType="1"/>
            </p:cNvSpPr>
            <p:nvPr/>
          </p:nvSpPr>
          <p:spPr bwMode="auto">
            <a:xfrm>
              <a:off x="44333" y="10627"/>
              <a:ext cx="466" cy="73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Straight Connector 76"/>
            <p:cNvSpPr>
              <a:spLocks noChangeShapeType="1"/>
            </p:cNvSpPr>
            <p:nvPr/>
          </p:nvSpPr>
          <p:spPr bwMode="auto">
            <a:xfrm>
              <a:off x="33981" y="4291"/>
              <a:ext cx="4496" cy="257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Straight Connector 77"/>
            <p:cNvSpPr>
              <a:spLocks noChangeShapeType="1"/>
            </p:cNvSpPr>
            <p:nvPr/>
          </p:nvSpPr>
          <p:spPr bwMode="auto">
            <a:xfrm flipH="1">
              <a:off x="27561" y="8056"/>
              <a:ext cx="564" cy="818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Straight Connector 78"/>
            <p:cNvSpPr>
              <a:spLocks noChangeShapeType="1"/>
            </p:cNvSpPr>
            <p:nvPr/>
          </p:nvSpPr>
          <p:spPr bwMode="auto">
            <a:xfrm flipH="1">
              <a:off x="13493" y="7143"/>
              <a:ext cx="10764" cy="183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 smtClean="0">
                <a:latin typeface="Arial Narrow" pitchFamily="34" charset="0"/>
              </a:rPr>
              <a:t>Piramida potreba</a:t>
            </a:r>
            <a:endParaRPr lang="en-US" b="1" dirty="0">
              <a:latin typeface="Arial Narrow" pitchFamily="34" charset="0"/>
            </a:endParaRPr>
          </a:p>
        </p:txBody>
      </p:sp>
      <p:pic>
        <p:nvPicPr>
          <p:cNvPr id="52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642910" y="1357298"/>
            <a:ext cx="7848600" cy="5029200"/>
          </a:xfrm>
          <a:prstGeom prst="rect">
            <a:avLst/>
          </a:prstGeo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 smtClean="0">
                <a:latin typeface="Arial Narrow" pitchFamily="34" charset="0"/>
              </a:rPr>
              <a:t>Društveni kapital</a:t>
            </a:r>
            <a:endParaRPr lang="en-US" b="1" dirty="0">
              <a:latin typeface="Arial Narrow" pitchFamily="34" charset="0"/>
            </a:endParaRPr>
          </a:p>
        </p:txBody>
      </p:sp>
      <p:pic>
        <p:nvPicPr>
          <p:cNvPr id="4" name="Content Placeholder 3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42910" y="1643050"/>
            <a:ext cx="6701190" cy="4929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 smtClean="0">
                <a:latin typeface="Arial Narrow" pitchFamily="34" charset="0"/>
              </a:rPr>
              <a:t>Bezbednost vs. sigurnost</a:t>
            </a:r>
            <a:endParaRPr lang="en-US" b="1" dirty="0">
              <a:latin typeface="Arial Narrow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 </a:t>
            </a:r>
          </a:p>
          <a:p>
            <a:r>
              <a:rPr lang="sr-Latn-CS" dirty="0" smtClean="0">
                <a:latin typeface="Arial Narrow" pitchFamily="34" charset="0"/>
              </a:rPr>
              <a:t>Arnold Volfers</a:t>
            </a:r>
            <a:r>
              <a:rPr lang="sr-Cyrl-CS" dirty="0" smtClean="0">
                <a:latin typeface="Arial Narrow" pitchFamily="34" charset="0"/>
              </a:rPr>
              <a:t>:</a:t>
            </a:r>
            <a:r>
              <a:rPr lang="sr-Latn-CS" dirty="0" smtClean="0">
                <a:latin typeface="Arial Narrow" pitchFamily="34" charset="0"/>
              </a:rPr>
              <a:t> „</a:t>
            </a:r>
            <a:r>
              <a:rPr lang="sr-Latn-CS" b="1" dirty="0" smtClean="0">
                <a:latin typeface="Arial Narrow" pitchFamily="34" charset="0"/>
              </a:rPr>
              <a:t>Bezbednost,</a:t>
            </a:r>
            <a:r>
              <a:rPr lang="sr-Latn-CS" i="1" dirty="0" smtClean="0">
                <a:latin typeface="Arial Narrow" pitchFamily="34" charset="0"/>
              </a:rPr>
              <a:t> </a:t>
            </a:r>
            <a:r>
              <a:rPr lang="sr-Latn-CS" dirty="0" smtClean="0">
                <a:latin typeface="Arial Narrow" pitchFamily="34" charset="0"/>
              </a:rPr>
              <a:t>u</a:t>
            </a:r>
            <a:r>
              <a:rPr lang="sr-Latn-CS" i="1" dirty="0" smtClean="0">
                <a:latin typeface="Arial Narrow" pitchFamily="34" charset="0"/>
              </a:rPr>
              <a:t> </a:t>
            </a:r>
            <a:r>
              <a:rPr lang="sr-Latn-CS" b="1" dirty="0" smtClean="0">
                <a:latin typeface="Arial Narrow" pitchFamily="34" charset="0"/>
              </a:rPr>
              <a:t>objektivnom</a:t>
            </a:r>
            <a:r>
              <a:rPr lang="sr-Latn-CS" dirty="0" smtClean="0">
                <a:latin typeface="Arial Narrow" pitchFamily="34" charset="0"/>
              </a:rPr>
              <a:t> smislu, odmerava odsustvo pretnji za stečene vrednosti,</a:t>
            </a:r>
            <a:r>
              <a:rPr lang="sr-Latn-CS" i="1" dirty="0" smtClean="0">
                <a:latin typeface="Arial Narrow" pitchFamily="34" charset="0"/>
              </a:rPr>
              <a:t> </a:t>
            </a:r>
            <a:r>
              <a:rPr lang="sr-Latn-CS" dirty="0" smtClean="0">
                <a:latin typeface="Arial Narrow" pitchFamily="34" charset="0"/>
              </a:rPr>
              <a:t>dok u </a:t>
            </a:r>
            <a:r>
              <a:rPr lang="sr-Latn-CS" b="1" dirty="0" smtClean="0">
                <a:latin typeface="Arial Narrow" pitchFamily="34" charset="0"/>
              </a:rPr>
              <a:t>subjektivnom</a:t>
            </a:r>
            <a:r>
              <a:rPr lang="sr-Latn-CS" dirty="0" smtClean="0">
                <a:latin typeface="Arial Narrow" pitchFamily="34" charset="0"/>
              </a:rPr>
              <a:t> ona odmerava odsustvo straha da te vrednosti mogu biti napadnute.”</a:t>
            </a:r>
            <a:endParaRPr lang="en-US" dirty="0" smtClean="0">
              <a:latin typeface="Arial Narrow" pitchFamily="34" charset="0"/>
            </a:endParaRPr>
          </a:p>
          <a:p>
            <a:pPr lvl="0"/>
            <a:r>
              <a:rPr lang="sr-Latn-CS" dirty="0" smtClean="0">
                <a:latin typeface="Arial Narrow" pitchFamily="34" charset="0"/>
              </a:rPr>
              <a:t>Koncept bezbednosti može da se odredi kao </a:t>
            </a:r>
            <a:r>
              <a:rPr lang="sr-Latn-CS" b="1" dirty="0" smtClean="0">
                <a:latin typeface="Arial Narrow" pitchFamily="34" charset="0"/>
              </a:rPr>
              <a:t>odsustvo pretnje temeljnim ljudskim vrednostima, uključujući i najosnovniju ljudsku vrednost – fizičku sigurnost pojedinca.</a:t>
            </a:r>
            <a:endParaRPr lang="en-US" dirty="0" smtClean="0">
              <a:latin typeface="Arial Narrow" pitchFamily="34" charset="0"/>
            </a:endParaRPr>
          </a:p>
          <a:p>
            <a:r>
              <a:rPr lang="sr-Cyrl-CS" b="1" dirty="0" smtClean="0">
                <a:latin typeface="Arial Narrow" pitchFamily="34" charset="0"/>
              </a:rPr>
              <a:t>Sigurnost</a:t>
            </a:r>
            <a:r>
              <a:rPr lang="sr-Cyrl-CS" i="1" dirty="0" smtClean="0">
                <a:latin typeface="Arial Narrow" pitchFamily="34" charset="0"/>
              </a:rPr>
              <a:t> – </a:t>
            </a:r>
            <a:r>
              <a:rPr lang="sr-Cyrl-CS" dirty="0" smtClean="0">
                <a:latin typeface="Arial Narrow" pitchFamily="34" charset="0"/>
              </a:rPr>
              <a:t>subjektivni osećaj </a:t>
            </a:r>
            <a:endParaRPr lang="en-US" dirty="0" smtClean="0">
              <a:latin typeface="Arial Narrow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58" y="0"/>
            <a:ext cx="8534400" cy="758952"/>
          </a:xfrm>
        </p:spPr>
        <p:txBody>
          <a:bodyPr/>
          <a:lstStyle/>
          <a:p>
            <a:r>
              <a:rPr lang="sr-Latn-RS" b="1" dirty="0" smtClean="0">
                <a:latin typeface="Arial Narrow" pitchFamily="34" charset="0"/>
              </a:rPr>
              <a:t>The Security Diamond</a:t>
            </a:r>
            <a:endParaRPr lang="en-US" b="1" dirty="0">
              <a:latin typeface="Arial Narrow" pitchFamily="34" charset="0"/>
            </a:endParaRPr>
          </a:p>
        </p:txBody>
      </p:sp>
      <p:pic>
        <p:nvPicPr>
          <p:cNvPr id="4" name="Content Placeholder 3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000099" y="928670"/>
            <a:ext cx="7234102" cy="5429288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801</TotalTime>
  <Words>735</Words>
  <Application>Microsoft Office PowerPoint</Application>
  <PresentationFormat>On-screen Show (4:3)</PresentationFormat>
  <Paragraphs>187</Paragraphs>
  <Slides>26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Civic</vt:lpstr>
      <vt:lpstr> MLADI I DEMOKRATSKA KONTROLA SEKTORA BEZBEDNOSTI</vt:lpstr>
      <vt:lpstr>Program radionice</vt:lpstr>
      <vt:lpstr>Lokalna zajednica</vt:lpstr>
      <vt:lpstr>Pripadnost zajednici</vt:lpstr>
      <vt:lpstr>Zajednica kao mreža relacija između različitih sfera</vt:lpstr>
      <vt:lpstr>Piramida potreba</vt:lpstr>
      <vt:lpstr>Društveni kapital</vt:lpstr>
      <vt:lpstr>Bezbednost vs. sigurnost</vt:lpstr>
      <vt:lpstr>The Security Diamond</vt:lpstr>
      <vt:lpstr>Ljudska bezbednost</vt:lpstr>
      <vt:lpstr>Izveštaj UNDP iz 1994. godine</vt:lpstr>
      <vt:lpstr>Ko pruža bezbednost u lokalnoj zajednici?</vt:lpstr>
      <vt:lpstr>Slide 13</vt:lpstr>
      <vt:lpstr>Bezbednost posle Hladnog rata</vt:lpstr>
      <vt:lpstr>Globalna vs. nacionalna bezbednost</vt:lpstr>
      <vt:lpstr>Šta ugrožava bezbednost Srbije?</vt:lpstr>
      <vt:lpstr>Reforma sektora bezbednosti </vt:lpstr>
      <vt:lpstr>Ko čini sektor bezbednosti?</vt:lpstr>
      <vt:lpstr>Demokratska civilna kontrola sektora bezbednosti </vt:lpstr>
      <vt:lpstr>Civilno društvo/Mediji</vt:lpstr>
      <vt:lpstr>Slide 21</vt:lpstr>
      <vt:lpstr>Nezavisni državni organi</vt:lpstr>
      <vt:lpstr>Narodna skupština</vt:lpstr>
      <vt:lpstr>Narodna skupština</vt:lpstr>
      <vt:lpstr>Gde je tu uloga mladih?</vt:lpstr>
      <vt:lpstr>HVALA NA PAŽNJI 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Okrugli sto Ranjive grupe i reforma sektora bezbednosti:  Romi i sektor bezbednosti u Srbiji</dc:title>
  <dc:creator>Ivana</dc:creator>
  <cp:lastModifiedBy>MT</cp:lastModifiedBy>
  <cp:revision>97</cp:revision>
  <dcterms:created xsi:type="dcterms:W3CDTF">2014-04-01T11:55:06Z</dcterms:created>
  <dcterms:modified xsi:type="dcterms:W3CDTF">2015-04-08T11:29:45Z</dcterms:modified>
</cp:coreProperties>
</file>